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338" r:id="rId7"/>
    <p:sldId id="339" r:id="rId8"/>
    <p:sldId id="316" r:id="rId9"/>
    <p:sldId id="317" r:id="rId10"/>
    <p:sldId id="354" r:id="rId11"/>
    <p:sldId id="333" r:id="rId12"/>
    <p:sldId id="319" r:id="rId13"/>
    <p:sldId id="320" r:id="rId14"/>
    <p:sldId id="304" r:id="rId15"/>
    <p:sldId id="307" r:id="rId16"/>
    <p:sldId id="306" r:id="rId17"/>
    <p:sldId id="309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  <a:srgbClr val="FF4B4B"/>
    <a:srgbClr val="FF4343"/>
    <a:srgbClr val="FFD5D5"/>
    <a:srgbClr val="DCD2CD"/>
    <a:srgbClr val="990000"/>
    <a:srgbClr val="5D5D5D"/>
    <a:srgbClr val="936567"/>
    <a:srgbClr val="00FFFF"/>
    <a:srgbClr val="272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285CE6-EBE8-4A0E-94A7-793E6227E2EA}" v="3" dt="2024-10-08T13:40:15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94673"/>
  </p:normalViewPr>
  <p:slideViewPr>
    <p:cSldViewPr snapToGrid="0">
      <p:cViewPr varScale="1">
        <p:scale>
          <a:sx n="81" d="100"/>
          <a:sy n="81" d="100"/>
        </p:scale>
        <p:origin x="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a Faccitondo" userId="f15bdb78-b939-4c5a-b652-2479292a1169" providerId="ADAL" clId="{C4285CE6-EBE8-4A0E-94A7-793E6227E2EA}"/>
    <pc:docChg chg="undo custSel modSld">
      <pc:chgData name="Simona Faccitondo" userId="f15bdb78-b939-4c5a-b652-2479292a1169" providerId="ADAL" clId="{C4285CE6-EBE8-4A0E-94A7-793E6227E2EA}" dt="2024-10-08T13:40:15.165" v="154"/>
      <pc:docMkLst>
        <pc:docMk/>
      </pc:docMkLst>
      <pc:sldChg chg="delSp modSp mod setBg">
        <pc:chgData name="Simona Faccitondo" userId="f15bdb78-b939-4c5a-b652-2479292a1169" providerId="ADAL" clId="{C4285CE6-EBE8-4A0E-94A7-793E6227E2EA}" dt="2024-10-08T13:40:15.165" v="154"/>
        <pc:sldMkLst>
          <pc:docMk/>
          <pc:sldMk cId="1408848781" sldId="258"/>
        </pc:sldMkLst>
        <pc:spChg chg="mod">
          <ac:chgData name="Simona Faccitondo" userId="f15bdb78-b939-4c5a-b652-2479292a1169" providerId="ADAL" clId="{C4285CE6-EBE8-4A0E-94A7-793E6227E2EA}" dt="2024-10-08T13:39:06.373" v="148" actId="113"/>
          <ac:spMkLst>
            <pc:docMk/>
            <pc:sldMk cId="1408848781" sldId="258"/>
            <ac:spMk id="3" creationId="{41F20AA0-EF02-4AF9-AB51-A88CC2FE2A55}"/>
          </ac:spMkLst>
        </pc:spChg>
        <pc:spChg chg="del mod">
          <ac:chgData name="Simona Faccitondo" userId="f15bdb78-b939-4c5a-b652-2479292a1169" providerId="ADAL" clId="{C4285CE6-EBE8-4A0E-94A7-793E6227E2EA}" dt="2024-10-08T13:38:56.089" v="146" actId="478"/>
          <ac:spMkLst>
            <pc:docMk/>
            <pc:sldMk cId="1408848781" sldId="258"/>
            <ac:spMk id="5" creationId="{223F8315-DB7C-039B-F07D-02DF6967AAD9}"/>
          </ac:spMkLst>
        </pc:spChg>
      </pc:sldChg>
      <pc:sldChg chg="modSp mod">
        <pc:chgData name="Simona Faccitondo" userId="f15bdb78-b939-4c5a-b652-2479292a1169" providerId="ADAL" clId="{C4285CE6-EBE8-4A0E-94A7-793E6227E2EA}" dt="2024-10-08T13:36:46.388" v="29" actId="20577"/>
        <pc:sldMkLst>
          <pc:docMk/>
          <pc:sldMk cId="1260241066" sldId="304"/>
        </pc:sldMkLst>
        <pc:spChg chg="mod">
          <ac:chgData name="Simona Faccitondo" userId="f15bdb78-b939-4c5a-b652-2479292a1169" providerId="ADAL" clId="{C4285CE6-EBE8-4A0E-94A7-793E6227E2EA}" dt="2024-10-08T13:36:46.388" v="29" actId="20577"/>
          <ac:spMkLst>
            <pc:docMk/>
            <pc:sldMk cId="1260241066" sldId="304"/>
            <ac:spMk id="6" creationId="{3624C7FB-55AE-AE41-91F0-0DA3EF5D9D6B}"/>
          </ac:spMkLst>
        </pc:spChg>
      </pc:sldChg>
      <pc:sldChg chg="modSp mod">
        <pc:chgData name="Simona Faccitondo" userId="f15bdb78-b939-4c5a-b652-2479292a1169" providerId="ADAL" clId="{C4285CE6-EBE8-4A0E-94A7-793E6227E2EA}" dt="2024-10-08T13:39:40.350" v="153" actId="20577"/>
        <pc:sldMkLst>
          <pc:docMk/>
          <pc:sldMk cId="1013194926" sldId="306"/>
        </pc:sldMkLst>
        <pc:spChg chg="mod">
          <ac:chgData name="Simona Faccitondo" userId="f15bdb78-b939-4c5a-b652-2479292a1169" providerId="ADAL" clId="{C4285CE6-EBE8-4A0E-94A7-793E6227E2EA}" dt="2024-10-08T13:39:40.350" v="153" actId="20577"/>
          <ac:spMkLst>
            <pc:docMk/>
            <pc:sldMk cId="1013194926" sldId="306"/>
            <ac:spMk id="8" creationId="{329FE2C6-4994-4D49-9515-D609F6190CDC}"/>
          </ac:spMkLst>
        </pc:spChg>
      </pc:sldChg>
      <pc:sldChg chg="modSp mod">
        <pc:chgData name="Simona Faccitondo" userId="f15bdb78-b939-4c5a-b652-2479292a1169" providerId="ADAL" clId="{C4285CE6-EBE8-4A0E-94A7-793E6227E2EA}" dt="2024-10-08T13:39:36.217" v="151" actId="20577"/>
        <pc:sldMkLst>
          <pc:docMk/>
          <pc:sldMk cId="2463463317" sldId="307"/>
        </pc:sldMkLst>
        <pc:spChg chg="mod">
          <ac:chgData name="Simona Faccitondo" userId="f15bdb78-b939-4c5a-b652-2479292a1169" providerId="ADAL" clId="{C4285CE6-EBE8-4A0E-94A7-793E6227E2EA}" dt="2024-10-08T13:39:36.217" v="151" actId="20577"/>
          <ac:spMkLst>
            <pc:docMk/>
            <pc:sldMk cId="2463463317" sldId="307"/>
            <ac:spMk id="7" creationId="{D62F129C-8592-8B42-AB59-D34F19F0ACC6}"/>
          </ac:spMkLst>
        </pc:spChg>
      </pc:sldChg>
      <pc:sldChg chg="modSp mod">
        <pc:chgData name="Simona Faccitondo" userId="f15bdb78-b939-4c5a-b652-2479292a1169" providerId="ADAL" clId="{C4285CE6-EBE8-4A0E-94A7-793E6227E2EA}" dt="2024-10-08T13:33:52.114" v="5" actId="20577"/>
        <pc:sldMkLst>
          <pc:docMk/>
          <pc:sldMk cId="4155893971" sldId="320"/>
        </pc:sldMkLst>
        <pc:spChg chg="mod">
          <ac:chgData name="Simona Faccitondo" userId="f15bdb78-b939-4c5a-b652-2479292a1169" providerId="ADAL" clId="{C4285CE6-EBE8-4A0E-94A7-793E6227E2EA}" dt="2024-10-08T13:33:52.114" v="5" actId="20577"/>
          <ac:spMkLst>
            <pc:docMk/>
            <pc:sldMk cId="4155893971" sldId="320"/>
            <ac:spMk id="7" creationId="{D62F129C-8592-8B42-AB59-D34F19F0ACC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'[QUOTA MALDARIZZI SU TOTALE 2022.xlsx]HR'!$G$3</c:f>
              <c:strCache>
                <c:ptCount val="1"/>
                <c:pt idx="0">
                  <c:v>Headcount HR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'[QUOTA MALDARIZZI SU TOTALE 2022.xlsx]HR'!$F$4:$F$8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'[QUOTA MALDARIZZI SU TOTALE 2022.xlsx]HR'!$G$4:$G$8</c:f>
              <c:numCache>
                <c:formatCode>General</c:formatCode>
                <c:ptCount val="5"/>
                <c:pt idx="0">
                  <c:v>355</c:v>
                </c:pt>
                <c:pt idx="1">
                  <c:v>335</c:v>
                </c:pt>
                <c:pt idx="2">
                  <c:v>321</c:v>
                </c:pt>
                <c:pt idx="3">
                  <c:v>306</c:v>
                </c:pt>
                <c:pt idx="4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82-4577-8DE8-3742A6257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0310111"/>
        <c:axId val="540331711"/>
      </c:barChart>
      <c:catAx>
        <c:axId val="54031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0331711"/>
        <c:crosses val="autoZero"/>
        <c:auto val="1"/>
        <c:lblAlgn val="ctr"/>
        <c:lblOffset val="100"/>
        <c:noMultiLvlLbl val="0"/>
      </c:catAx>
      <c:valAx>
        <c:axId val="540331711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031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split employees per area 2023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'[QUOTA MALDARIZZI SU TOTALE 2022.xlsx]HR'!$H$11</c:f>
              <c:strCache>
                <c:ptCount val="1"/>
                <c:pt idx="0">
                  <c:v>%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CF00-4F27-A060-08FE7AA85E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CF00-4F27-A060-08FE7AA85E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CF00-4F27-A060-08FE7AA85E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'[QUOTA MALDARIZZI SU TOTALE 2022.xlsx]HR'!$F$12:$F$14</c:f>
              <c:strCache>
                <c:ptCount val="3"/>
                <c:pt idx="0">
                  <c:v>SALES</c:v>
                </c:pt>
                <c:pt idx="1">
                  <c:v>AFTERSALES</c:v>
                </c:pt>
                <c:pt idx="2">
                  <c:v>STAFF</c:v>
                </c:pt>
              </c:strCache>
            </c:strRef>
          </c:cat>
          <c:val>
            <c:numRef>
              <c:f>'[QUOTA MALDARIZZI SU TOTALE 2022.xlsx]HR'!$H$12:$H$14</c:f>
              <c:numCache>
                <c:formatCode>0%</c:formatCode>
                <c:ptCount val="3"/>
                <c:pt idx="0">
                  <c:v>0.38333333333333336</c:v>
                </c:pt>
                <c:pt idx="1">
                  <c:v>0.41333333333333333</c:v>
                </c:pt>
                <c:pt idx="2">
                  <c:v>0.20333333333333334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00-4F27-A060-08FE7AA85E4F}"/>
            </c:ext>
          </c:extLst>
        </c:ser>
        <c:ser>
          <c:idx val="1"/>
          <c:order val="1"/>
          <c:tx>
            <c:strRef>
              <c:f>'[QUOTA MALDARIZZI SU TOTALE 2022.xlsx]HR'!$H$11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CF00-4F27-A060-08FE7AA85E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CF00-4F27-A060-08FE7AA85E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CF00-4F27-A060-08FE7AA85E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CF00-4F27-A060-08FE7AA85E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'[QUOTA MALDARIZZI SU TOTALE 2022.xlsx]HR'!$F$12:$F$14</c:f>
              <c:strCache>
                <c:ptCount val="3"/>
                <c:pt idx="0">
                  <c:v>SALES</c:v>
                </c:pt>
                <c:pt idx="1">
                  <c:v>AFTERSALES</c:v>
                </c:pt>
                <c:pt idx="2">
                  <c:v>STAFF</c:v>
                </c:pt>
              </c:strCache>
            </c:strRef>
          </c:cat>
          <c:val>
            <c:numRef>
              <c:f>'[QUOTA MALDARIZZI SU TOTALE 2022.xlsx]HR'!$H$12:$H$15</c:f>
              <c:numCache>
                <c:formatCode>0%</c:formatCode>
                <c:ptCount val="4"/>
                <c:pt idx="0">
                  <c:v>0.38333333333333336</c:v>
                </c:pt>
                <c:pt idx="1">
                  <c:v>0.41333333333333333</c:v>
                </c:pt>
                <c:pt idx="2">
                  <c:v>0.20333333333333334</c:v>
                </c:pt>
                <c:pt idx="3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F00-4F27-A060-08FE7AA85E4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split eta'</a:t>
            </a:r>
            <a:r>
              <a:rPr lang="en-US" baseline="0"/>
              <a:t> </a:t>
            </a:r>
            <a:r>
              <a:rPr lang="en-US"/>
              <a:t>2023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'[QUOTA MALDARIZZI SU TOTALE 2022.xlsx]HR'!$H$17</c:f>
              <c:strCache>
                <c:ptCount val="1"/>
                <c:pt idx="0">
                  <c:v>%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AF32-456A-A60F-2D30742921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AF32-456A-A60F-2D30742921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AF32-456A-A60F-2D30742921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AF32-456A-A60F-2D30742921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'[QUOTA MALDARIZZI SU TOTALE 2022.xlsx]HR'!$F$18:$F$21</c:f>
              <c:strCache>
                <c:ptCount val="4"/>
                <c:pt idx="0">
                  <c:v>&lt; 30</c:v>
                </c:pt>
                <c:pt idx="1">
                  <c:v>da 31 a 40</c:v>
                </c:pt>
                <c:pt idx="2">
                  <c:v>da 41 a 50</c:v>
                </c:pt>
                <c:pt idx="3">
                  <c:v>&gt; 50</c:v>
                </c:pt>
              </c:strCache>
            </c:strRef>
          </c:cat>
          <c:val>
            <c:numRef>
              <c:f>'[QUOTA MALDARIZZI SU TOTALE 2022.xlsx]HR'!$H$18:$H$21</c:f>
              <c:numCache>
                <c:formatCode>0%</c:formatCode>
                <c:ptCount val="4"/>
                <c:pt idx="0">
                  <c:v>0.13650793650793649</c:v>
                </c:pt>
                <c:pt idx="1">
                  <c:v>0.26666666666666666</c:v>
                </c:pt>
                <c:pt idx="2">
                  <c:v>0.32063492063492066</c:v>
                </c:pt>
                <c:pt idx="3">
                  <c:v>0.27619047619047621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32-456A-A60F-2D3074292164}"/>
            </c:ext>
          </c:extLst>
        </c:ser>
        <c:ser>
          <c:idx val="1"/>
          <c:order val="1"/>
          <c:tx>
            <c:strRef>
              <c:f>'[QUOTA MALDARIZZI SU TOTALE 2022.xlsx]HR'!$H$11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AF32-456A-A60F-2D30742921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AF32-456A-A60F-2D30742921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AF32-456A-A60F-2D30742921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AF32-456A-A60F-2D30742921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'[QUOTA MALDARIZZI SU TOTALE 2022.xlsx]HR'!$F$18:$F$21</c:f>
              <c:strCache>
                <c:ptCount val="4"/>
                <c:pt idx="0">
                  <c:v>&lt; 30</c:v>
                </c:pt>
                <c:pt idx="1">
                  <c:v>da 31 a 40</c:v>
                </c:pt>
                <c:pt idx="2">
                  <c:v>da 41 a 50</c:v>
                </c:pt>
                <c:pt idx="3">
                  <c:v>&gt; 50</c:v>
                </c:pt>
              </c:strCache>
            </c:strRef>
          </c:cat>
          <c:val>
            <c:numRef>
              <c:f>'[QUOTA MALDARIZZI SU TOTALE 2022.xlsx]HR'!$H$12:$H$15</c:f>
              <c:numCache>
                <c:formatCode>0%</c:formatCode>
                <c:ptCount val="4"/>
                <c:pt idx="0">
                  <c:v>0.38333333333333336</c:v>
                </c:pt>
                <c:pt idx="1">
                  <c:v>0.41333333333333333</c:v>
                </c:pt>
                <c:pt idx="2">
                  <c:v>0.20333333333333334</c:v>
                </c:pt>
                <c:pt idx="3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F32-456A-A60F-2D307429216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Anzianita'</a:t>
            </a:r>
            <a:r>
              <a:rPr lang="en-US" baseline="0"/>
              <a:t> Aziendale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'[QUOTA MALDARIZZI SU TOTALE 2022.xlsx]HR'!$H$24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1B-7746-A4C3-4BE3AD5DC6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81B-7746-A4C3-4BE3AD5DC6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81B-7746-A4C3-4BE3AD5DC6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81B-7746-A4C3-4BE3AD5DC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'[QUOTA MALDARIZZI SU TOTALE 2022.xlsx]HR'!$F$25:$F$28</c:f>
              <c:strCache>
                <c:ptCount val="4"/>
                <c:pt idx="0">
                  <c:v>&lt; 5</c:v>
                </c:pt>
                <c:pt idx="1">
                  <c:v>da 6 a 10</c:v>
                </c:pt>
                <c:pt idx="2">
                  <c:v>da 11 a 20</c:v>
                </c:pt>
                <c:pt idx="3">
                  <c:v>&gt; 20</c:v>
                </c:pt>
              </c:strCache>
            </c:strRef>
          </c:cat>
          <c:val>
            <c:numRef>
              <c:f>'[QUOTA MALDARIZZI SU TOTALE 2022.xlsx]HR'!$H$25:$H$28</c:f>
              <c:numCache>
                <c:formatCode>General</c:formatCode>
                <c:ptCount val="4"/>
                <c:pt idx="0">
                  <c:v>56.8</c:v>
                </c:pt>
                <c:pt idx="1">
                  <c:v>23.3</c:v>
                </c:pt>
                <c:pt idx="2">
                  <c:v>14.3</c:v>
                </c:pt>
                <c:pt idx="3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1B-7746-A4C3-4BE3AD5DC64A}"/>
            </c:ext>
          </c:extLst>
        </c:ser>
        <c:ser>
          <c:idx val="1"/>
          <c:order val="1"/>
          <c:tx>
            <c:strRef>
              <c:f>'[QUOTA MALDARIZZI SU TOTALE 2022.xlsx]HR'!$H$11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981B-7746-A4C3-4BE3AD5DC6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981B-7746-A4C3-4BE3AD5DC6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981B-7746-A4C3-4BE3AD5DC6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981B-7746-A4C3-4BE3AD5DC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'[QUOTA MALDARIZZI SU TOTALE 2022.xlsx]HR'!$F$25:$F$28</c:f>
              <c:strCache>
                <c:ptCount val="4"/>
                <c:pt idx="0">
                  <c:v>&lt; 5</c:v>
                </c:pt>
                <c:pt idx="1">
                  <c:v>da 6 a 10</c:v>
                </c:pt>
                <c:pt idx="2">
                  <c:v>da 11 a 20</c:v>
                </c:pt>
                <c:pt idx="3">
                  <c:v>&gt; 20</c:v>
                </c:pt>
              </c:strCache>
            </c:strRef>
          </c:cat>
          <c:val>
            <c:numRef>
              <c:f>'[QUOTA MALDARIZZI SU TOTALE 2022.xlsx]HR'!$H$12:$H$15</c:f>
              <c:numCache>
                <c:formatCode>0%</c:formatCode>
                <c:ptCount val="4"/>
                <c:pt idx="0">
                  <c:v>0.38333333333333336</c:v>
                </c:pt>
                <c:pt idx="1">
                  <c:v>0.41333333333333333</c:v>
                </c:pt>
                <c:pt idx="2">
                  <c:v>0.20333333333333334</c:v>
                </c:pt>
                <c:pt idx="3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81B-7746-A4C3-4BE3AD5DC64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0CCDB-2F94-484E-B5B3-1E5917048B18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B62EA-11A8-4B93-8C8C-A580BB2F9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30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62EA-11A8-4B93-8C8C-A580BB2F9CD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98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62EA-11A8-4B93-8C8C-A580BB2F9CD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079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20043-2B0D-47E0-903B-07A0714A180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53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42154C-B08A-43AB-A025-C0A989C3E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5542A8C-D374-42CA-83D8-A8CCA16A7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99A69F-0695-439F-BC74-18DD73B6C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43B4-5032-407F-93E0-F82F0AF07A32}" type="datetime1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AE144E-9942-4235-9020-C800E1BF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EAD78-C651-44C0-AAF5-3A1367D8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6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AEF319-B5B9-43DA-9D11-280684BA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CBA8829-4AC4-419E-A4B6-707E6CEA0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CDBB94-35A9-4B80-9198-135B3F9F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0ACC-3CF3-49F9-A6A1-3E7E3526FCD8}" type="datetime1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5A1562-AB36-4624-8F32-B31259F9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CF1A97-EB20-4B10-83F4-F5DD6C9F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02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8F46DD2-C064-4AB7-9172-16956E424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17E721-553E-41DF-A82F-1B1B3AFF8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2F32DA-F1BE-40A0-9CE1-F8274F57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B0A3-BB0C-4829-9378-58082D1F03CD}" type="datetime1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F98420-9B3C-4669-8626-41243981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5AFFC5-F38B-46D6-AF45-F350FE0A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30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9F1ABB-6B2E-435B-AE1C-5CD4EF61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6D7E17-D6A4-4D5A-911C-65A5BD30B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B67A4C-8B90-433D-92E7-8E690BDA3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D30F-62E7-4050-B483-F51E2828D3FE}" type="datetime1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13457F-D027-46BE-AF98-E5A43252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DB09D5-7FAD-4A29-A05C-0D82182E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93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79A698-81C1-4638-A8EC-09A789DCD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8A398C-6E89-4076-A63F-C91F84BD5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72F2FE-7DBF-4761-A3F8-785226FF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ECAF-C4DE-4B4A-994E-18917CD45983}" type="datetime1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7B3841-6B79-4787-849A-41ED355D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B6C6A0-B14D-4270-BD0D-ECACD366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77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0C070-EA7E-42F9-A5EE-97925DDA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5A118F-1522-4C77-9D76-44BB66F68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FDDD93-92B8-4555-A9E2-E67B11E2B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E49AC0-1CA6-4BF1-BA7C-1A94EA19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F7EBB-FEAD-4E3C-848E-68DB84533136}" type="datetime1">
              <a:rPr lang="it-IT" smtClean="0"/>
              <a:t>08/10/2024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6799F6-DD32-4D38-890E-B4C4F9CD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218F78-2689-4953-8F05-76F095E7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47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9CA7EC-96FC-4896-B8D8-4903BA43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6CB9FE-E15A-400D-9B96-7E02AB9C5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D1E8E4-5E43-4FF1-9A3B-E17D64A4D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29DC7BB-C976-4ACC-A002-BCC8CBE45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0786334-8C65-442B-A56F-A69505F4C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B980EE6-464C-4D6A-9541-89F542F6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62CA-8F55-4C73-B68D-F60A49756B27}" type="datetime1">
              <a:rPr lang="it-IT" smtClean="0"/>
              <a:t>08/10/2024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C982467-CBB8-4DA4-8411-0CD5DB63A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D5FB9B7-B64E-4AB7-AB09-5B40C129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49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107C7B-40A8-427E-9EE8-5D6D6267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BE5B421-C883-4BF4-9729-D54C2271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E036-0001-4A87-B7D7-A28F23283E3D}" type="datetime1">
              <a:rPr lang="it-IT" smtClean="0"/>
              <a:t>08/10/2024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B8B0A8-77C5-4D7D-89B5-5DDCCB46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84C7F9-8664-467E-B4A0-C38A5995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74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32535F3-66A1-4424-AFFE-1453E1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CCE3B-A323-44A2-8408-80D4351EEFA9}" type="datetime1">
              <a:rPr lang="it-IT" smtClean="0"/>
              <a:t>08/10/2024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B339296-F51B-47BA-89C1-CC4F37BC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78C87F-2A53-4D2B-8A1A-475B6053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81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708D07-BD05-46C6-A781-7921517D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AC0B1F-587F-477C-BEC5-8342D568B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FF8BED-CE5E-46EA-9332-FE1E0D497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A269C3-5BB9-4C06-A5B7-313C073C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C93F-9CC2-45EA-8BCC-1799BC45A519}" type="datetime1">
              <a:rPr lang="it-IT" smtClean="0"/>
              <a:t>08/10/2024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11F04B-782B-4DD3-94CD-2CB25CAE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B55865-FA26-4ABE-AA61-F5868EE5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88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193A60-0461-40F5-B5A0-AE1156DA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7AF7353-9DBA-4495-8AC0-4C34A65D8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120EBC-49DD-42ED-A1C5-CB3510F22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EEF2AD-6E27-4893-92A6-E98B7779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DF4E-94AF-4F74-B5A1-1C8F4AD29A5C}" type="datetime1">
              <a:rPr lang="it-IT" smtClean="0"/>
              <a:t>08/10/2024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2A2B51-EADE-410C-894E-A894D74F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4DD6B9-C9A6-4ED1-A7B8-4A2D5559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5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215C8D9-301B-4FD8-AFEB-C1452106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B82683-E77D-458E-AC92-6F5741C0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C127BA-D037-4E25-B7F3-BB51CC72A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B3DD0-807F-4463-A41A-144A1480D30D}" type="datetime1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716346-7CA7-4A17-BCA3-F96C7F27B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6B112E-F701-4201-8758-F4FDD4062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CBE38-3E5B-484E-BDB6-8E31DED22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70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emf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emf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32.png"/><Relationship Id="rId2" Type="http://schemas.openxmlformats.org/officeDocument/2006/relationships/image" Target="../media/image38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5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emf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emf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6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FB9066DE-F80E-0F46-1C03-49E4A97DF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689" y="2495002"/>
            <a:ext cx="4462623" cy="145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47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62F129C-8592-8B42-AB59-D34F19F0ACC6}"/>
              </a:ext>
            </a:extLst>
          </p:cNvPr>
          <p:cNvSpPr/>
          <p:nvPr/>
        </p:nvSpPr>
        <p:spPr>
          <a:xfrm>
            <a:off x="558209" y="614954"/>
            <a:ext cx="10978117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</a:t>
            </a:r>
            <a:r>
              <a:rPr lang="it-IT" sz="30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STAFF OVERVIEW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C551AE-6C4C-07B2-002F-2C6A6CFC8429}"/>
              </a:ext>
            </a:extLst>
          </p:cNvPr>
          <p:cNvSpPr txBox="1"/>
          <p:nvPr/>
        </p:nvSpPr>
        <p:spPr>
          <a:xfrm>
            <a:off x="1148212" y="4533757"/>
            <a:ext cx="22808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79%</a:t>
            </a:r>
          </a:p>
          <a:p>
            <a:pPr algn="just"/>
            <a:r>
              <a:rPr lang="it-IT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Delle figure manageriali è stata collocata grazie a crescita interna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0A20A9-E042-B7DC-34FE-AC78B0DB0802}"/>
              </a:ext>
            </a:extLst>
          </p:cNvPr>
          <p:cNvSpPr txBox="1"/>
          <p:nvPr/>
        </p:nvSpPr>
        <p:spPr>
          <a:xfrm>
            <a:off x="1148212" y="2195336"/>
            <a:ext cx="210728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1400" dirty="0">
                <a:latin typeface="Open Sans Light"/>
                <a:ea typeface="Open Sans Light"/>
                <a:cs typeface="Open Sans Light"/>
              </a:rPr>
              <a:t>EMPLOYEE 2024 (Q1)</a:t>
            </a:r>
          </a:p>
          <a:p>
            <a:pPr algn="ctr"/>
            <a:r>
              <a:rPr lang="it-IT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322</a:t>
            </a:r>
            <a:endParaRPr lang="it-IT" sz="40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3D6A93-F980-4D5F-59AE-83703844FC1F}"/>
              </a:ext>
            </a:extLst>
          </p:cNvPr>
          <p:cNvSpPr txBox="1"/>
          <p:nvPr/>
        </p:nvSpPr>
        <p:spPr>
          <a:xfrm>
            <a:off x="1048802" y="6545667"/>
            <a:ext cx="4413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Source: Management Information - </a:t>
            </a:r>
            <a:r>
              <a:rPr lang="it-IT" sz="9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Confidential</a:t>
            </a:r>
            <a:endParaRPr lang="it-IT" sz="9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C1DFDAA0-A265-B5AA-627E-E0EAA1C3B3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171179"/>
              </p:ext>
            </p:extLst>
          </p:nvPr>
        </p:nvGraphicFramePr>
        <p:xfrm>
          <a:off x="3861089" y="1632508"/>
          <a:ext cx="4469822" cy="2133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79226CE9-18A1-79DC-C0CE-F64BD5BFEB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058859"/>
              </p:ext>
            </p:extLst>
          </p:nvPr>
        </p:nvGraphicFramePr>
        <p:xfrm>
          <a:off x="8468268" y="1091126"/>
          <a:ext cx="3474112" cy="2784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D483BCC2-E695-4324-83BB-FC28B543FD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477241"/>
              </p:ext>
            </p:extLst>
          </p:nvPr>
        </p:nvGraphicFramePr>
        <p:xfrm>
          <a:off x="3861089" y="4097046"/>
          <a:ext cx="4367755" cy="2448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A01D783C-34FB-5370-8883-AC5926F0EE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702290"/>
              </p:ext>
            </p:extLst>
          </p:nvPr>
        </p:nvGraphicFramePr>
        <p:xfrm>
          <a:off x="7772399" y="4097045"/>
          <a:ext cx="5037649" cy="2546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5589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624C7FB-55AE-AE41-91F0-0DA3EF5D9D6B}"/>
              </a:ext>
            </a:extLst>
          </p:cNvPr>
          <p:cNvSpPr/>
          <p:nvPr/>
        </p:nvSpPr>
        <p:spPr>
          <a:xfrm>
            <a:off x="547141" y="549484"/>
            <a:ext cx="10806659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</a:t>
            </a:r>
            <a:r>
              <a:rPr lang="it-IT" sz="30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 NOSTRI SERVIZI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A119F6-D828-14A6-6FE9-562031997AE8}"/>
              </a:ext>
            </a:extLst>
          </p:cNvPr>
          <p:cNvSpPr txBox="1"/>
          <p:nvPr/>
        </p:nvSpPr>
        <p:spPr>
          <a:xfrm>
            <a:off x="1181002" y="2129995"/>
            <a:ext cx="4769468" cy="14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Concessionari ufficiali per i marchi </a:t>
            </a:r>
            <a:r>
              <a:rPr lang="it-IT" sz="1000" b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LAMBORGHINI, MERCEDES-BENZ, AMG, SMART, BMW, MINI, FIAT, FIAT PROFESSIONAL, ALFA ROMEO, LANCIA, ABARTH, JEEP, MG MOTOR, INEOS GRENADIER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Permute su nuovo per qualsiasi modello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Acquisto di autoveicoli usati da privato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Noleggio medio e lungo termine</a:t>
            </a:r>
            <a:endParaRPr lang="it-IT" sz="12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148FEA0-4DD2-A50D-2F6C-D159C62DA8C9}"/>
              </a:ext>
            </a:extLst>
          </p:cNvPr>
          <p:cNvSpPr/>
          <p:nvPr/>
        </p:nvSpPr>
        <p:spPr>
          <a:xfrm>
            <a:off x="1229851" y="1704682"/>
            <a:ext cx="3803650" cy="36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12552F-B6E8-1517-9D41-9457BFE2E5B3}"/>
              </a:ext>
            </a:extLst>
          </p:cNvPr>
          <p:cNvSpPr txBox="1"/>
          <p:nvPr/>
        </p:nvSpPr>
        <p:spPr>
          <a:xfrm>
            <a:off x="1307236" y="1778649"/>
            <a:ext cx="1717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VEICOLI NUOVI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6CBD7D-F396-576B-107D-666A7C4BE54C}"/>
              </a:ext>
            </a:extLst>
          </p:cNvPr>
          <p:cNvSpPr txBox="1"/>
          <p:nvPr/>
        </p:nvSpPr>
        <p:spPr>
          <a:xfrm>
            <a:off x="1181002" y="4037252"/>
            <a:ext cx="590406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Stock usato di 500 auto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multibrand</a:t>
            </a:r>
            <a:endParaRPr lang="it-IT" sz="1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Permuta usato per usato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Acquisto di autoveicoli usati da privato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Autoveicoli con chilometri certificati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Garanzia assicurativa sull’ usato</a:t>
            </a:r>
          </a:p>
          <a:p>
            <a:endParaRPr lang="it-IT" sz="12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8BF4A2-9A16-2583-2A01-5BF69E0FD4C4}"/>
              </a:ext>
            </a:extLst>
          </p:cNvPr>
          <p:cNvSpPr txBox="1"/>
          <p:nvPr/>
        </p:nvSpPr>
        <p:spPr>
          <a:xfrm>
            <a:off x="1320123" y="3714844"/>
            <a:ext cx="162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VEICOLI USATI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E56410-A415-0827-6AF3-0BA9F88F3CC8}"/>
              </a:ext>
            </a:extLst>
          </p:cNvPr>
          <p:cNvSpPr txBox="1"/>
          <p:nvPr/>
        </p:nvSpPr>
        <p:spPr>
          <a:xfrm>
            <a:off x="1181001" y="5599164"/>
            <a:ext cx="5904067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Ricambi originali per tutti i marchi rappresentati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Assistenza autorizzata con personale qualificato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Autovetture sostitutive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FE196F-D86F-B65B-75FD-FC64ADD8DCC3}"/>
              </a:ext>
            </a:extLst>
          </p:cNvPr>
          <p:cNvSpPr/>
          <p:nvPr/>
        </p:nvSpPr>
        <p:spPr>
          <a:xfrm>
            <a:off x="1229851" y="5189778"/>
            <a:ext cx="3803650" cy="36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1B072AA-32A1-2871-56AC-9412F9BF6386}"/>
              </a:ext>
            </a:extLst>
          </p:cNvPr>
          <p:cNvSpPr txBox="1"/>
          <p:nvPr/>
        </p:nvSpPr>
        <p:spPr>
          <a:xfrm>
            <a:off x="1332480" y="526061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SALES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3290C13-9DE8-2DD1-64EC-7F228750D626}"/>
              </a:ext>
            </a:extLst>
          </p:cNvPr>
          <p:cNvSpPr txBox="1"/>
          <p:nvPr/>
        </p:nvSpPr>
        <p:spPr>
          <a:xfrm>
            <a:off x="6287933" y="2106163"/>
            <a:ext cx="5904067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Centri organizzati per interventi express service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Sostituzione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pmeumatici</a:t>
            </a:r>
            <a:endParaRPr lang="it-IT" sz="1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Servizio carro attrezzi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Prenotazione intervento on line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3FEF05B9-EBED-F67A-9542-9704059FC49B}"/>
              </a:ext>
            </a:extLst>
          </p:cNvPr>
          <p:cNvSpPr/>
          <p:nvPr/>
        </p:nvSpPr>
        <p:spPr>
          <a:xfrm>
            <a:off x="6383184" y="1705690"/>
            <a:ext cx="3803650" cy="36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D0F3C66-6E44-0F25-86D6-35D72038DF9F}"/>
              </a:ext>
            </a:extLst>
          </p:cNvPr>
          <p:cNvSpPr txBox="1"/>
          <p:nvPr/>
        </p:nvSpPr>
        <p:spPr>
          <a:xfrm>
            <a:off x="6510527" y="1847308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SALES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FA5663B-1A47-881D-6617-073EBA6F9CFB}"/>
              </a:ext>
            </a:extLst>
          </p:cNvPr>
          <p:cNvSpPr txBox="1"/>
          <p:nvPr/>
        </p:nvSpPr>
        <p:spPr>
          <a:xfrm>
            <a:off x="6287932" y="3493945"/>
            <a:ext cx="5904067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Showroom on line nuovo ed usato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E-shop micro mobilità, ricambi auto, gadgets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Prenotazione servizi post-vendita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C15EFEC9-6A42-72DE-0A01-13F266B04BBC}"/>
              </a:ext>
            </a:extLst>
          </p:cNvPr>
          <p:cNvSpPr/>
          <p:nvPr/>
        </p:nvSpPr>
        <p:spPr>
          <a:xfrm>
            <a:off x="6383184" y="3652096"/>
            <a:ext cx="3803650" cy="36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AF189F6-4264-2A4D-15BC-5AE26CB9AAF9}"/>
              </a:ext>
            </a:extLst>
          </p:cNvPr>
          <p:cNvSpPr txBox="1"/>
          <p:nvPr/>
        </p:nvSpPr>
        <p:spPr>
          <a:xfrm>
            <a:off x="6473456" y="3178832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SHOWROOM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E37B84B-FFF5-D1D6-89F0-3019139A72C6}"/>
              </a:ext>
            </a:extLst>
          </p:cNvPr>
          <p:cNvSpPr txBox="1"/>
          <p:nvPr/>
        </p:nvSpPr>
        <p:spPr>
          <a:xfrm>
            <a:off x="6312411" y="4691278"/>
            <a:ext cx="5171666" cy="14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Finanziamenti personalizzati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Prodotti assicurativi esclusivi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Garanzie estese per veicoli sino a 10 anni di anzianità con km illimitati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Installazione accesso di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di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car entertainment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Car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wrapping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personalizzazione carrozzeria auto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Sistemi di antifurto evoluti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B6A001A7-3680-E7E1-9BB4-7251DCE24ADE}"/>
              </a:ext>
            </a:extLst>
          </p:cNvPr>
          <p:cNvSpPr/>
          <p:nvPr/>
        </p:nvSpPr>
        <p:spPr>
          <a:xfrm>
            <a:off x="6383184" y="5189778"/>
            <a:ext cx="3803650" cy="36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16174EA-5CBA-0505-E2D2-7BD8CF5C6476}"/>
              </a:ext>
            </a:extLst>
          </p:cNvPr>
          <p:cNvSpPr txBox="1"/>
          <p:nvPr/>
        </p:nvSpPr>
        <p:spPr>
          <a:xfrm>
            <a:off x="6485577" y="4339932"/>
            <a:ext cx="1568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ALTRI SERVIZI</a:t>
            </a:r>
          </a:p>
        </p:txBody>
      </p:sp>
    </p:spTree>
    <p:extLst>
      <p:ext uri="{BB962C8B-B14F-4D97-AF65-F5344CB8AC3E}">
        <p14:creationId xmlns:p14="http://schemas.microsoft.com/office/powerpoint/2010/main" val="1260241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62F129C-8592-8B42-AB59-D34F19F0ACC6}"/>
              </a:ext>
            </a:extLst>
          </p:cNvPr>
          <p:cNvSpPr/>
          <p:nvPr/>
        </p:nvSpPr>
        <p:spPr>
          <a:xfrm>
            <a:off x="547141" y="614954"/>
            <a:ext cx="10806659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</a:t>
            </a:r>
            <a:r>
              <a:rPr lang="it-IT" sz="30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GUIDIAMO IL FUTURO DELL’AUTOMOTIVE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32480E0-B694-BD41-91D8-122F30ED5441}"/>
              </a:ext>
            </a:extLst>
          </p:cNvPr>
          <p:cNvSpPr/>
          <p:nvPr/>
        </p:nvSpPr>
        <p:spPr>
          <a:xfrm>
            <a:off x="978872" y="4562752"/>
            <a:ext cx="7047528" cy="1724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OFFRIAMO </a:t>
            </a:r>
            <a:r>
              <a:rPr lang="it-IT" sz="12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ELEVATI STANDARD</a:t>
            </a:r>
            <a:r>
              <a:rPr lang="it-IT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QUALITATIVI DEI SERVIZI EROGATI, </a:t>
            </a:r>
            <a:r>
              <a:rPr lang="it-IT" sz="12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COSTANTE MONITORAGGIO </a:t>
            </a:r>
            <a:r>
              <a:rPr lang="it-IT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DELLA SODDISFAZIONE DEI CLIENTI IN TUTTE LE FASI RELATIVE ALLA VENDITA E AL POSTVENDITA, AGGIORNATI STRUMENTI DELLA CONFIGURAZIONE AUTO E VENDITA ONLINE. INVESTIAMO NELLA ALTA FORMAZIONE DELLE NOSTRE RISORSE UMANE. SIAMO ATTENTI ALLE NUOVE TENDENZE ECOLOGICHE E TECNOLOGICHE: </a:t>
            </a:r>
            <a:r>
              <a:rPr lang="it-IT" sz="12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TUTTO CIÒ FA DELLA MALDARIZZI IL PIÙ SPECIALIZZATO E AVANZATO GRUPPO NEL SETTORE AUTOMOBILISTICO.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8FB33BD-0127-8243-8E8C-9D049278236E}"/>
              </a:ext>
            </a:extLst>
          </p:cNvPr>
          <p:cNvSpPr/>
          <p:nvPr/>
        </p:nvSpPr>
        <p:spPr>
          <a:xfrm>
            <a:off x="978872" y="1786868"/>
            <a:ext cx="7631728" cy="2784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60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TECHNOLOGY, </a:t>
            </a:r>
          </a:p>
          <a:p>
            <a:r>
              <a:rPr lang="it-IT" sz="360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RESAURCES, MOBILITY, GREEN, TRAINING, SKILLS, </a:t>
            </a:r>
          </a:p>
          <a:p>
            <a:r>
              <a:rPr lang="it-IT" sz="360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FIRST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9238B46-775A-B040-A961-0FF3FB7D966B}"/>
              </a:ext>
            </a:extLst>
          </p:cNvPr>
          <p:cNvSpPr/>
          <p:nvPr/>
        </p:nvSpPr>
        <p:spPr>
          <a:xfrm rot="16200000">
            <a:off x="10495917" y="5241185"/>
            <a:ext cx="1384994" cy="707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 KEYS</a:t>
            </a:r>
          </a:p>
        </p:txBody>
      </p:sp>
    </p:spTree>
    <p:extLst>
      <p:ext uri="{BB962C8B-B14F-4D97-AF65-F5344CB8AC3E}">
        <p14:creationId xmlns:p14="http://schemas.microsoft.com/office/powerpoint/2010/main" val="2463463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329FE2C6-4994-4D49-9515-D609F6190CDC}"/>
              </a:ext>
            </a:extLst>
          </p:cNvPr>
          <p:cNvSpPr/>
          <p:nvPr/>
        </p:nvSpPr>
        <p:spPr>
          <a:xfrm>
            <a:off x="547141" y="586243"/>
            <a:ext cx="8762099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b="1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10. </a:t>
            </a:r>
            <a:r>
              <a:rPr lang="it-IT" sz="30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CORPORATE SOCIAL RESPONSABILITY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1DD075-EACD-1645-B260-BD124378F59D}"/>
              </a:ext>
            </a:extLst>
          </p:cNvPr>
          <p:cNvSpPr txBox="1"/>
          <p:nvPr/>
        </p:nvSpPr>
        <p:spPr>
          <a:xfrm>
            <a:off x="1048370" y="1849764"/>
            <a:ext cx="5675702" cy="4456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Donazione di 2000 mascherine, modello FFP2, al personale sanitario del Policlinico di Bari, per un’iniziativa di solidarietà in partnership con BMW Italia, legata all’emergenza COVID-19;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Albero di Natale dal 2020 in Piazza dell’</a:t>
            </a:r>
            <a:r>
              <a:rPr lang="it-IT" sz="11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Odegitria</a:t>
            </a: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davanti alla Cattedrale di San Sabino, quale omaggio al Comune di Bari.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Sostegno all’AIL - Associazione Italiana contro le Leucemie e sponsorizzazione della “Race for the Cure”, evento simbolo della Susan G. Komen Italia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Sostegno all’ADMO – Associazione Donazione Midollo Osseo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Sostegno e donazione di un Assegno di Ricerca presso il Reparto Ematologia e Trapianto Ospedale Universitario Policlinico di Bari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Sostegno alla Divisione ospedaliera di Urologia dell’Ospedale Policlinico Consorziale di Bari, donando al Reparto l’importante supporto strumentale della cartella clinica computerizzata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Sostegno e sponsorizzazione a vario titolo a iniziative Culturali sul territorio, tra cui Teatro Petruzzelli, Fondazione Lirico Sinfonica Petruzzelli e Teatri di Bari, “Camerata Musicale Barese”, </a:t>
            </a:r>
            <a:r>
              <a:rPr lang="it-IT" sz="11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Bif&amp;st</a:t>
            </a: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Festival Valle d’Itria, Locus Festival.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Inaugurazione del Programma di Formazione «Giovani Talenti», collaborazione con ITS, Università pubbliche e private e istituti per i percorsi di Alternanza Scuola Lavoro (attuali “PCTO”)</a:t>
            </a:r>
          </a:p>
        </p:txBody>
      </p:sp>
      <p:pic>
        <p:nvPicPr>
          <p:cNvPr id="4" name="Immagine 3" descr="Immagine che contiene vestiti, aria aperta, persona, cielo&#10;&#10;Descrizione generata automaticamente">
            <a:extLst>
              <a:ext uri="{FF2B5EF4-FFF2-40B4-BE49-F238E27FC236}">
                <a16:creationId xmlns:a16="http://schemas.microsoft.com/office/drawing/2014/main" id="{7C549BD0-162B-D7AE-D4E6-93740788E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57" y="3593639"/>
            <a:ext cx="3934371" cy="2623694"/>
          </a:xfrm>
          <a:prstGeom prst="rect">
            <a:avLst/>
          </a:prstGeom>
        </p:spPr>
      </p:pic>
      <p:pic>
        <p:nvPicPr>
          <p:cNvPr id="6" name="Immagine 5" descr="Immagine che contiene aria aperta, cielo, persona, sport&#10;&#10;Descrizione generata automaticamente">
            <a:extLst>
              <a:ext uri="{FF2B5EF4-FFF2-40B4-BE49-F238E27FC236}">
                <a16:creationId xmlns:a16="http://schemas.microsoft.com/office/drawing/2014/main" id="{F5E488F7-0DD1-B059-8299-C9AE8ECF5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7" b="23660"/>
          <a:stretch/>
        </p:blipFill>
        <p:spPr>
          <a:xfrm>
            <a:off x="7073457" y="1939642"/>
            <a:ext cx="3934372" cy="1476865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169AFA-E579-A573-480C-F11EF462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CBE38-3E5B-484E-BDB6-8E31DED227C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19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6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55EBA1-1443-494B-9289-0F6CA377EB80}"/>
              </a:ext>
            </a:extLst>
          </p:cNvPr>
          <p:cNvSpPr txBox="1"/>
          <p:nvPr/>
        </p:nvSpPr>
        <p:spPr>
          <a:xfrm>
            <a:off x="2085319" y="5803900"/>
            <a:ext cx="802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>
                <a:solidFill>
                  <a:schemeClr val="bg1"/>
                </a:solidFill>
              </a:rPr>
              <a:t>MALDARIZZI AUTOMOTIVE S.p.A.  -  PARTITA IVA 05251790720. -  VIA G. OBERDAN 4° - Bari  -  SDI SUBM70N</a:t>
            </a:r>
          </a:p>
        </p:txBody>
      </p:sp>
      <p:pic>
        <p:nvPicPr>
          <p:cNvPr id="3" name="Immagine 2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BD3828EF-9A04-ED00-F8AB-5087C665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689" y="2495002"/>
            <a:ext cx="4462623" cy="145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1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F20AA0-EF02-4AF9-AB51-A88CC2FE2A55}"/>
              </a:ext>
            </a:extLst>
          </p:cNvPr>
          <p:cNvSpPr txBox="1"/>
          <p:nvPr/>
        </p:nvSpPr>
        <p:spPr>
          <a:xfrm>
            <a:off x="771673" y="2505115"/>
            <a:ext cx="7402511" cy="426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1.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STORIA</a:t>
            </a:r>
            <a:endParaRPr lang="it-IT" sz="1300" b="1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2.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	TOP MANAGEMENT &amp; CDA</a:t>
            </a:r>
          </a:p>
          <a:p>
            <a:pPr>
              <a:lnSpc>
                <a:spcPct val="150000"/>
              </a:lnSpc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3.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TIMELINE BRAND ACQUISITION</a:t>
            </a:r>
          </a:p>
          <a:p>
            <a:pPr>
              <a:lnSpc>
                <a:spcPct val="150000"/>
              </a:lnSpc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4.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OVERVIEW SEDI</a:t>
            </a:r>
          </a:p>
          <a:p>
            <a:pPr>
              <a:lnSpc>
                <a:spcPct val="150000"/>
              </a:lnSpc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5.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FOCUS SEDI e KEY METRICS</a:t>
            </a:r>
          </a:p>
          <a:p>
            <a:pPr>
              <a:lnSpc>
                <a:spcPct val="150000"/>
              </a:lnSpc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6.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STRUTTURA ORGANIZZATIVA</a:t>
            </a:r>
            <a:b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7.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OVERVIEW SUL PERSONALE</a:t>
            </a:r>
          </a:p>
          <a:p>
            <a:pPr>
              <a:lnSpc>
                <a:spcPct val="150000"/>
              </a:lnSpc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8. 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OVERVIEW SERVIZI</a:t>
            </a:r>
          </a:p>
          <a:p>
            <a:pPr marL="342900" indent="-342900">
              <a:lnSpc>
                <a:spcPct val="150000"/>
              </a:lnSpc>
              <a:buAutoNum type="arabicPeriod" startAt="9"/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 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          KEY CONCEPT</a:t>
            </a:r>
          </a:p>
          <a:p>
            <a:pPr marL="342900" indent="-342900">
              <a:lnSpc>
                <a:spcPct val="150000"/>
              </a:lnSpc>
              <a:buAutoNum type="arabicPeriod" startAt="9"/>
            </a:pPr>
            <a:r>
              <a:rPr lang="it-IT" sz="13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   </a:t>
            </a:r>
            <a:r>
              <a:rPr lang="it-IT" sz="13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        CORPORATE SOCIAL RESPONSABILITY  </a:t>
            </a:r>
          </a:p>
          <a:p>
            <a:pPr>
              <a:lnSpc>
                <a:spcPct val="150000"/>
              </a:lnSpc>
            </a:pPr>
            <a:endParaRPr lang="it-IT" sz="13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</a:pPr>
            <a:endParaRPr lang="it-IT" sz="13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</a:pPr>
            <a:endParaRPr lang="it-IT" sz="13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</a:pPr>
            <a:endParaRPr lang="it-IT" sz="13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5229114-3601-BA40-80AD-F206E0C51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620" y="921271"/>
            <a:ext cx="2374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4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44EC1C5-4B8E-4E41-8B80-6AF8FD67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8E80-F406-47E2-B9D5-5C5D8FCC2AE1}" type="slidenum">
              <a:rPr lang="it-IT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fld>
            <a:endParaRPr lang="it-IT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62F129C-8592-8B42-AB59-D34F19F0ACC6}"/>
              </a:ext>
            </a:extLst>
          </p:cNvPr>
          <p:cNvSpPr/>
          <p:nvPr/>
        </p:nvSpPr>
        <p:spPr>
          <a:xfrm>
            <a:off x="558209" y="614954"/>
            <a:ext cx="10978117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it-IT" sz="30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HISTORY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30BC66-B34C-26AE-141F-5478C38A6E38}"/>
              </a:ext>
            </a:extLst>
          </p:cNvPr>
          <p:cNvSpPr txBox="1"/>
          <p:nvPr/>
        </p:nvSpPr>
        <p:spPr>
          <a:xfrm>
            <a:off x="4854806" y="614954"/>
            <a:ext cx="6958096" cy="5940088"/>
          </a:xfrm>
          <a:prstGeom prst="rect">
            <a:avLst/>
          </a:prstGeom>
          <a:noFill/>
        </p:spPr>
        <p:txBody>
          <a:bodyPr wrap="square" numCol="2" spcCol="396000" rtlCol="0">
            <a:spAutoFit/>
          </a:bodyPr>
          <a:lstStyle/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il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1979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quando Francesco Maldarizzi, imprenditore barese,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fonda Maldarizzi Automobili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che negli anni evolve e accresce sino a ricomprendere diverse società nel Gruppo Maldarizzi, di cui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Francesco Maldarizzi è prima CEO e poi Presidente.</a:t>
            </a:r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Affermatasi come una delle più importanti realtà italiane del mercato automobilistico, con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sedi dislocate tra la Puglia e la Basilicata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il Gruppo è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leader nella vendita di auto nuove, usate, km0, nei servizi di assistenza post-vendita, noleggio a medio e lungo termine, mobilità a 360° e  nell'assistenza e ricambistica 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dei più importanti marchi automobilistici. Dopo aver rappresentato performance d’eccellenza anche con i marchi Renault, Lexus, Chrysler, e Dodge, la Maldarizzi Automotive Group,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 Luglio  2019, con la fusione delle diverse Società che la componevano, diventa Maldarizzi Automotive S.p.A.</a:t>
            </a:r>
          </a:p>
          <a:p>
            <a:pPr algn="just"/>
            <a:endParaRPr lang="it-IT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Maldarizzi Automotive S.p.A. è attualmente concessionaria ufficiale dei seguenti brand: </a:t>
            </a:r>
          </a:p>
          <a:p>
            <a:pPr algn="just"/>
            <a:r>
              <a:rPr lang="it-IT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Stellantis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FIAT, Lancia, Alfa Romeo, JEEP, Abarth e Fiat Professional 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Vendita e Assistenza.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Mercedes-Benz, AMG Performance Center e Mercedes-Benz V e </a:t>
            </a:r>
            <a:r>
              <a:rPr lang="it-IT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Vans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Vendita e Assistenza, oltre all’assistenza autorizzata per il brand Smart.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BMW e MINI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Vendita e Assistenza.</a:t>
            </a:r>
            <a:b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Della Maldarizzi Automotive S.p.A. fa parte anche la divisione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Maldarizzi 4Business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che si rivolge al segmento verticale dei veicoli aziendali. Commerciali, flotte e noleggio.</a:t>
            </a: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 dicembre 2020 la Maldarizzi Automotive,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annuncia l’acquisizione del mandato Lamborghini per vendita e assistenza 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inaugurando la sede Lamborghini Bari a settembre 2021.</a:t>
            </a:r>
          </a:p>
          <a:p>
            <a:pPr algn="just"/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dicembre 2021 Maldarizzi Automotive S.p.A. annuncia l’acquisizione del brand SMART per la vendita in Puglia e Basilicata e di MG Motor, 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automotive del colosso cinese SAIC, di cui nel 2022 è prevista l’apertura di un nuovo showroom a Lecce.</a:t>
            </a:r>
          </a:p>
          <a:p>
            <a:pPr algn="just"/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 Aprile 2022 l’azienda annuncia di essere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 i dieci punti in Italia per vendita e assistenza INEOS Automotive per la commercializzazione del fuoristrada </a:t>
            </a:r>
            <a:r>
              <a:rPr lang="it-IT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Grenadier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Novembre 2022 la Maldarizzi Automotive S.p.A. apre il suo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primo </a:t>
            </a:r>
            <a:r>
              <a:rPr lang="it-IT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temporary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store a Lecce 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rappresentare i brand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MG Motor, SMART e INEOS </a:t>
            </a:r>
            <a:r>
              <a:rPr lang="it-IT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Grenadier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Nella primavera del 2023 è prevista l’inaugurazione delle nuova sede salentina.</a:t>
            </a:r>
          </a:p>
          <a:p>
            <a:pPr algn="just"/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dicembre 2022, durante la convention aziendale, viene presentato il rendering della nuova sede barese.</a:t>
            </a:r>
          </a:p>
          <a:p>
            <a:pPr algn="just"/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 Aprile 2023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viene aperto al pubblico il primo lotto della sede a Lecce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 ospita MG Motor &amp; Usato </a:t>
            </a:r>
            <a:r>
              <a:rPr lang="it-IT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Multibrand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Nel corso del 2023 verranno completati i lavori ed annunciati nuovi brand sul </a:t>
            </a:r>
            <a:r>
              <a:rPr lang="it-IT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salento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Nell’estate del 2023 l’azienda annuncia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l’acquisizione del mandato Morgan Motor per il sud Italia ed i Balcani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endParaRPr lang="it-IT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Nell’autunno 2023 la Maldarizzi diventa </a:t>
            </a:r>
            <a:r>
              <a:rPr lang="it-IT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concessionaria ufficiale vendita e post vendita per del brand SKODA a Lecce. </a:t>
            </a: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L’inaugurazione della sede avviene a novembre 2023.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414A66-48E6-01DF-D156-259C2049B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4800"/>
            <a:ext cx="4531147" cy="22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27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62F129C-8592-8B42-AB59-D34F19F0ACC6}"/>
              </a:ext>
            </a:extLst>
          </p:cNvPr>
          <p:cNvSpPr/>
          <p:nvPr/>
        </p:nvSpPr>
        <p:spPr>
          <a:xfrm>
            <a:off x="558209" y="614954"/>
            <a:ext cx="10978117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it-IT" sz="30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TOP MANAGEMENT &amp; BOD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07B004-6E82-122E-7DBB-97B6957B8D4D}"/>
              </a:ext>
            </a:extLst>
          </p:cNvPr>
          <p:cNvSpPr txBox="1"/>
          <p:nvPr/>
        </p:nvSpPr>
        <p:spPr>
          <a:xfrm>
            <a:off x="1056153" y="4296003"/>
            <a:ext cx="3292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Mr. Francesco Maldarizzi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Cavaliere del Lavoro (Order of Merit for Labour)</a:t>
            </a:r>
          </a:p>
          <a:p>
            <a:r>
              <a:rPr lang="it-IT" sz="1100" b="1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President</a:t>
            </a:r>
            <a:endParaRPr lang="it-IT" sz="1100" b="1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it-IT" sz="1400" b="1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Fondatore, 1979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1979-2019: CEO</a:t>
            </a:r>
            <a:b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dal 2019: Presidente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Laureato in Economia e Commercio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Console Onorario degli Stati Uniti Messicani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Presidente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Federmotorizzazione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Bari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Vice Presidente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Federmotorizzazione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Nazionale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Cavaliere del Lavoro dal 2017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BF620D-23E5-5FCA-44E1-77DC1AC303D2}"/>
              </a:ext>
            </a:extLst>
          </p:cNvPr>
          <p:cNvSpPr txBox="1"/>
          <p:nvPr/>
        </p:nvSpPr>
        <p:spPr>
          <a:xfrm>
            <a:off x="4701939" y="4296003"/>
            <a:ext cx="32775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Nicola Maldarizzi</a:t>
            </a:r>
          </a:p>
          <a:p>
            <a:endParaRPr lang="it-IT" sz="11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it-IT" sz="1100" b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Co-Ceo</a:t>
            </a:r>
          </a:p>
          <a:p>
            <a:endParaRPr lang="it-IT" sz="120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 Maldarizzi Automotive dal 2016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dal 2022: Sales Manager Mercedes-Benz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dal 2022: General Manager Lamborghini Bari</a:t>
            </a:r>
            <a:b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dal 2019: Co-Ceo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2017-2020: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digital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project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employee</a:t>
            </a:r>
            <a:endParaRPr lang="it-IT" sz="1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2016: Business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development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manager in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Deliveroo</a:t>
            </a:r>
            <a:endParaRPr lang="it-IT" sz="1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2015-2016: Corporate Finance in KPMG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Italy</a:t>
            </a:r>
            <a:endParaRPr lang="it-IT" sz="1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Bachelor’s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degree, International Business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259684-D381-3562-E9AB-7BB45AA7FC26}"/>
              </a:ext>
            </a:extLst>
          </p:cNvPr>
          <p:cNvSpPr txBox="1"/>
          <p:nvPr/>
        </p:nvSpPr>
        <p:spPr>
          <a:xfrm>
            <a:off x="8332412" y="4296003"/>
            <a:ext cx="359279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Sante Carlucci</a:t>
            </a:r>
          </a:p>
          <a:p>
            <a:endParaRPr lang="it-IT" sz="11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it-IT" sz="1100" b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Co-Ceo</a:t>
            </a:r>
          </a:p>
          <a:p>
            <a:endParaRPr lang="it-IT" sz="120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 Maldarizzi Automotive dal 2008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dal 2019: General Manager &amp; Co-Ceo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2008-2019: General Manager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2002-2008: Franchising Manager Incanto Trade Service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1999-2002: Sales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Engineer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in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Grundfos</a:t>
            </a:r>
            <a:endParaRPr lang="it-IT" sz="1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Laureato in ingegneria civile e ambientale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432C525-3A2F-E07F-CEFA-E99D208A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09"/>
          <a:stretch/>
        </p:blipFill>
        <p:spPr>
          <a:xfrm>
            <a:off x="1056153" y="1834267"/>
            <a:ext cx="2431461" cy="21940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2A64096-82B6-6D21-0E3E-6034A44FA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708"/>
          <a:stretch/>
        </p:blipFill>
        <p:spPr>
          <a:xfrm>
            <a:off x="4701939" y="1834266"/>
            <a:ext cx="2444071" cy="21940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FDC3328-B64C-A3BD-8F67-9486181F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061"/>
          <a:stretch/>
        </p:blipFill>
        <p:spPr>
          <a:xfrm>
            <a:off x="8332412" y="1834267"/>
            <a:ext cx="2444070" cy="219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9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62F129C-8592-8B42-AB59-D34F19F0ACC6}"/>
              </a:ext>
            </a:extLst>
          </p:cNvPr>
          <p:cNvSpPr/>
          <p:nvPr/>
        </p:nvSpPr>
        <p:spPr>
          <a:xfrm>
            <a:off x="558209" y="614954"/>
            <a:ext cx="10978117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b="1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3. </a:t>
            </a:r>
            <a:r>
              <a:rPr lang="it-IT" sz="30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TIMELINE BRAND ACQUISITION</a:t>
            </a:r>
          </a:p>
        </p:txBody>
      </p:sp>
      <p:pic>
        <p:nvPicPr>
          <p:cNvPr id="99" name="Immagine 98">
            <a:extLst>
              <a:ext uri="{FF2B5EF4-FFF2-40B4-BE49-F238E27FC236}">
                <a16:creationId xmlns:a16="http://schemas.microsoft.com/office/drawing/2014/main" id="{2C2C931D-078B-1689-E823-F5D05F35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61" y="1751221"/>
            <a:ext cx="783973" cy="409804"/>
          </a:xfrm>
          <a:prstGeom prst="rect">
            <a:avLst/>
          </a:prstGeom>
        </p:spPr>
      </p:pic>
      <p:grpSp>
        <p:nvGrpSpPr>
          <p:cNvPr id="80" name="Gruppo 79">
            <a:extLst>
              <a:ext uri="{FF2B5EF4-FFF2-40B4-BE49-F238E27FC236}">
                <a16:creationId xmlns:a16="http://schemas.microsoft.com/office/drawing/2014/main" id="{A8D96C5C-C5B1-D740-CCB6-B708A3B64D2E}"/>
              </a:ext>
            </a:extLst>
          </p:cNvPr>
          <p:cNvGrpSpPr/>
          <p:nvPr/>
        </p:nvGrpSpPr>
        <p:grpSpPr>
          <a:xfrm>
            <a:off x="410541" y="1751221"/>
            <a:ext cx="11426334" cy="4211221"/>
            <a:chOff x="410541" y="1751221"/>
            <a:chExt cx="11426334" cy="4211221"/>
          </a:xfrm>
        </p:grpSpPr>
        <p:pic>
          <p:nvPicPr>
            <p:cNvPr id="81" name="Immagine 80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BEDB1C08-C533-9131-6562-71704AB71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045" y="4131600"/>
              <a:ext cx="668320" cy="668320"/>
            </a:xfrm>
            <a:prstGeom prst="rect">
              <a:avLst/>
            </a:prstGeom>
          </p:spPr>
        </p:pic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7C7BFA46-D0DF-4B0F-1ED2-5E3E9D803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287" y="4460973"/>
              <a:ext cx="699537" cy="699537"/>
            </a:xfrm>
            <a:prstGeom prst="rect">
              <a:avLst/>
            </a:prstGeom>
          </p:spPr>
        </p:pic>
        <p:cxnSp>
          <p:nvCxnSpPr>
            <p:cNvPr id="120" name="Connettore 1 7">
              <a:extLst>
                <a:ext uri="{FF2B5EF4-FFF2-40B4-BE49-F238E27FC236}">
                  <a16:creationId xmlns:a16="http://schemas.microsoft.com/office/drawing/2014/main" id="{C4E24C78-89E0-1359-6339-BFAD80E0D82C}"/>
                </a:ext>
              </a:extLst>
            </p:cNvPr>
            <p:cNvCxnSpPr/>
            <p:nvPr/>
          </p:nvCxnSpPr>
          <p:spPr>
            <a:xfrm flipH="1">
              <a:off x="410541" y="3429158"/>
              <a:ext cx="11061527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headEnd type="oval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0" name="Ovale 2049">
              <a:extLst>
                <a:ext uri="{FF2B5EF4-FFF2-40B4-BE49-F238E27FC236}">
                  <a16:creationId xmlns:a16="http://schemas.microsoft.com/office/drawing/2014/main" id="{06731183-11D1-AD7D-29F0-A19002C3F2C1}"/>
                </a:ext>
              </a:extLst>
            </p:cNvPr>
            <p:cNvSpPr/>
            <p:nvPr/>
          </p:nvSpPr>
          <p:spPr>
            <a:xfrm>
              <a:off x="1733294" y="3397057"/>
              <a:ext cx="70598" cy="7059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052" name="CasellaDiTesto 7">
              <a:extLst>
                <a:ext uri="{FF2B5EF4-FFF2-40B4-BE49-F238E27FC236}">
                  <a16:creationId xmlns:a16="http://schemas.microsoft.com/office/drawing/2014/main" id="{1E983E1A-C389-9A23-7090-A4E62514BAEF}"/>
                </a:ext>
              </a:extLst>
            </p:cNvPr>
            <p:cNvSpPr txBox="1"/>
            <p:nvPr/>
          </p:nvSpPr>
          <p:spPr>
            <a:xfrm>
              <a:off x="589873" y="3538907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1979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63" name="CasellaDiTesto 8">
              <a:extLst>
                <a:ext uri="{FF2B5EF4-FFF2-40B4-BE49-F238E27FC236}">
                  <a16:creationId xmlns:a16="http://schemas.microsoft.com/office/drawing/2014/main" id="{AEEE184C-54F4-0EE6-32F8-A0A5FFC07A19}"/>
                </a:ext>
              </a:extLst>
            </p:cNvPr>
            <p:cNvSpPr txBox="1"/>
            <p:nvPr/>
          </p:nvSpPr>
          <p:spPr>
            <a:xfrm>
              <a:off x="1375695" y="3538907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1981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66" name="CasellaDiTesto 9">
              <a:extLst>
                <a:ext uri="{FF2B5EF4-FFF2-40B4-BE49-F238E27FC236}">
                  <a16:creationId xmlns:a16="http://schemas.microsoft.com/office/drawing/2014/main" id="{70D4B4DA-ECC7-061F-4457-94D9E9840677}"/>
                </a:ext>
              </a:extLst>
            </p:cNvPr>
            <p:cNvSpPr txBox="1"/>
            <p:nvPr/>
          </p:nvSpPr>
          <p:spPr>
            <a:xfrm>
              <a:off x="2200734" y="3544966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1998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67" name="CasellaDiTesto 10">
              <a:extLst>
                <a:ext uri="{FF2B5EF4-FFF2-40B4-BE49-F238E27FC236}">
                  <a16:creationId xmlns:a16="http://schemas.microsoft.com/office/drawing/2014/main" id="{A7700558-BFD3-6989-6A9D-CB7B34FBDECF}"/>
                </a:ext>
              </a:extLst>
            </p:cNvPr>
            <p:cNvSpPr txBox="1"/>
            <p:nvPr/>
          </p:nvSpPr>
          <p:spPr>
            <a:xfrm>
              <a:off x="4727914" y="3548351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2003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69" name="CasellaDiTesto 11">
              <a:extLst>
                <a:ext uri="{FF2B5EF4-FFF2-40B4-BE49-F238E27FC236}">
                  <a16:creationId xmlns:a16="http://schemas.microsoft.com/office/drawing/2014/main" id="{6C27A7BB-ECEB-D3E2-F2D4-0BAE703489B8}"/>
                </a:ext>
              </a:extLst>
            </p:cNvPr>
            <p:cNvSpPr txBox="1"/>
            <p:nvPr/>
          </p:nvSpPr>
          <p:spPr>
            <a:xfrm>
              <a:off x="410541" y="2664117"/>
              <a:ext cx="1086882" cy="247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1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MOTORIA</a:t>
              </a:r>
            </a:p>
          </p:txBody>
        </p:sp>
        <p:cxnSp>
          <p:nvCxnSpPr>
            <p:cNvPr id="2075" name="Connettore diritto 2074">
              <a:extLst>
                <a:ext uri="{FF2B5EF4-FFF2-40B4-BE49-F238E27FC236}">
                  <a16:creationId xmlns:a16="http://schemas.microsoft.com/office/drawing/2014/main" id="{B9DD3DB6-0779-9236-62CB-C304073FD3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982" y="2987241"/>
              <a:ext cx="0" cy="44191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6" name="CasellaDiTesto 13">
              <a:extLst>
                <a:ext uri="{FF2B5EF4-FFF2-40B4-BE49-F238E27FC236}">
                  <a16:creationId xmlns:a16="http://schemas.microsoft.com/office/drawing/2014/main" id="{8C9D199E-DB78-0100-CB20-B067E3AA5EEC}"/>
                </a:ext>
              </a:extLst>
            </p:cNvPr>
            <p:cNvSpPr txBox="1"/>
            <p:nvPr/>
          </p:nvSpPr>
          <p:spPr>
            <a:xfrm>
              <a:off x="1986309" y="2664117"/>
              <a:ext cx="1086882" cy="247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1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MILLENIA</a:t>
              </a:r>
            </a:p>
          </p:txBody>
        </p:sp>
        <p:pic>
          <p:nvPicPr>
            <p:cNvPr id="2077" name="Immagine 2076">
              <a:extLst>
                <a:ext uri="{FF2B5EF4-FFF2-40B4-BE49-F238E27FC236}">
                  <a16:creationId xmlns:a16="http://schemas.microsoft.com/office/drawing/2014/main" id="{ECAEE607-6CF3-F068-BF2D-E84F5EA77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068" y="2586033"/>
              <a:ext cx="764340" cy="399541"/>
            </a:xfrm>
            <a:prstGeom prst="rect">
              <a:avLst/>
            </a:prstGeom>
          </p:spPr>
        </p:pic>
        <p:cxnSp>
          <p:nvCxnSpPr>
            <p:cNvPr id="2078" name="Connettore diritto 2077">
              <a:extLst>
                <a:ext uri="{FF2B5EF4-FFF2-40B4-BE49-F238E27FC236}">
                  <a16:creationId xmlns:a16="http://schemas.microsoft.com/office/drawing/2014/main" id="{A32622F9-5974-CED4-02E4-C30B774382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2242" y="2987241"/>
              <a:ext cx="0" cy="44191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Connettore diritto 2078">
              <a:extLst>
                <a:ext uri="{FF2B5EF4-FFF2-40B4-BE49-F238E27FC236}">
                  <a16:creationId xmlns:a16="http://schemas.microsoft.com/office/drawing/2014/main" id="{9263866A-A093-5863-0D57-B61B0E658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1463" y="2988739"/>
              <a:ext cx="0" cy="44191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0" name="Connettore diritto 2079">
              <a:extLst>
                <a:ext uri="{FF2B5EF4-FFF2-40B4-BE49-F238E27FC236}">
                  <a16:creationId xmlns:a16="http://schemas.microsoft.com/office/drawing/2014/main" id="{6F9309F3-3057-209C-D06D-08BC8AB7A7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87989" y="2988739"/>
              <a:ext cx="0" cy="44191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1" name="Connettore diritto 2080">
              <a:extLst>
                <a:ext uri="{FF2B5EF4-FFF2-40B4-BE49-F238E27FC236}">
                  <a16:creationId xmlns:a16="http://schemas.microsoft.com/office/drawing/2014/main" id="{E47B186C-D79C-32C7-FDCD-003310876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0086" y="2988739"/>
              <a:ext cx="0" cy="44191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82" name="Immagine 2081">
              <a:extLst>
                <a:ext uri="{FF2B5EF4-FFF2-40B4-BE49-F238E27FC236}">
                  <a16:creationId xmlns:a16="http://schemas.microsoft.com/office/drawing/2014/main" id="{EF55DF10-CC84-2CA6-2EF7-5E8B922C2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561" y="1751221"/>
              <a:ext cx="783973" cy="409804"/>
            </a:xfrm>
            <a:prstGeom prst="rect">
              <a:avLst/>
            </a:prstGeom>
          </p:spPr>
        </p:pic>
        <p:pic>
          <p:nvPicPr>
            <p:cNvPr id="2083" name="Immagine 2082">
              <a:extLst>
                <a:ext uri="{FF2B5EF4-FFF2-40B4-BE49-F238E27FC236}">
                  <a16:creationId xmlns:a16="http://schemas.microsoft.com/office/drawing/2014/main" id="{C4F2C83C-2BD4-CB3E-A1EF-ABC9BAD8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520" y="2174324"/>
              <a:ext cx="637831" cy="333412"/>
            </a:xfrm>
            <a:prstGeom prst="rect">
              <a:avLst/>
            </a:prstGeom>
          </p:spPr>
        </p:pic>
        <p:pic>
          <p:nvPicPr>
            <p:cNvPr id="2084" name="Immagine 2083">
              <a:extLst>
                <a:ext uri="{FF2B5EF4-FFF2-40B4-BE49-F238E27FC236}">
                  <a16:creationId xmlns:a16="http://schemas.microsoft.com/office/drawing/2014/main" id="{3D30C916-90E1-9E6D-E452-4BE708993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1673" y="2537928"/>
              <a:ext cx="635175" cy="332023"/>
            </a:xfrm>
            <a:prstGeom prst="rect">
              <a:avLst/>
            </a:prstGeom>
          </p:spPr>
        </p:pic>
        <p:pic>
          <p:nvPicPr>
            <p:cNvPr id="2085" name="Immagine 2084">
              <a:extLst>
                <a:ext uri="{FF2B5EF4-FFF2-40B4-BE49-F238E27FC236}">
                  <a16:creationId xmlns:a16="http://schemas.microsoft.com/office/drawing/2014/main" id="{0778AFE1-D428-E65B-03E2-57F9471D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285" y="2532597"/>
              <a:ext cx="635175" cy="332023"/>
            </a:xfrm>
            <a:prstGeom prst="rect">
              <a:avLst/>
            </a:prstGeom>
          </p:spPr>
        </p:pic>
        <p:pic>
          <p:nvPicPr>
            <p:cNvPr id="2086" name="Immagine 2085">
              <a:extLst>
                <a:ext uri="{FF2B5EF4-FFF2-40B4-BE49-F238E27FC236}">
                  <a16:creationId xmlns:a16="http://schemas.microsoft.com/office/drawing/2014/main" id="{84E40702-FA99-9FD3-0886-342F6C0AF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486" y="2537704"/>
              <a:ext cx="605967" cy="316756"/>
            </a:xfrm>
            <a:prstGeom prst="rect">
              <a:avLst/>
            </a:prstGeom>
          </p:spPr>
        </p:pic>
        <p:cxnSp>
          <p:nvCxnSpPr>
            <p:cNvPr id="2087" name="Connettore diritto 2086">
              <a:extLst>
                <a:ext uri="{FF2B5EF4-FFF2-40B4-BE49-F238E27FC236}">
                  <a16:creationId xmlns:a16="http://schemas.microsoft.com/office/drawing/2014/main" id="{E5D24E2E-1EC0-8187-B050-469A33E1FE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9311" y="2988739"/>
              <a:ext cx="0" cy="44191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88" name="Immagine 2087">
              <a:extLst>
                <a:ext uri="{FF2B5EF4-FFF2-40B4-BE49-F238E27FC236}">
                  <a16:creationId xmlns:a16="http://schemas.microsoft.com/office/drawing/2014/main" id="{D570B45A-B6F5-50B0-0ED5-0A737CDA4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125" y="4132856"/>
              <a:ext cx="648932" cy="648932"/>
            </a:xfrm>
            <a:prstGeom prst="rect">
              <a:avLst/>
            </a:prstGeom>
          </p:spPr>
        </p:pic>
        <p:pic>
          <p:nvPicPr>
            <p:cNvPr id="2089" name="Immagine 2088">
              <a:extLst>
                <a:ext uri="{FF2B5EF4-FFF2-40B4-BE49-F238E27FC236}">
                  <a16:creationId xmlns:a16="http://schemas.microsoft.com/office/drawing/2014/main" id="{3AC25EDF-5B86-2180-76D0-38A937AFC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01" y="3833397"/>
              <a:ext cx="564626" cy="564626"/>
            </a:xfrm>
            <a:prstGeom prst="rect">
              <a:avLst/>
            </a:prstGeom>
          </p:spPr>
        </p:pic>
        <p:pic>
          <p:nvPicPr>
            <p:cNvPr id="2090" name="Immagine 2089">
              <a:extLst>
                <a:ext uri="{FF2B5EF4-FFF2-40B4-BE49-F238E27FC236}">
                  <a16:creationId xmlns:a16="http://schemas.microsoft.com/office/drawing/2014/main" id="{6F996CDA-98B4-AAAC-FBEC-02025AC31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773" y="3837710"/>
              <a:ext cx="636691" cy="636691"/>
            </a:xfrm>
            <a:prstGeom prst="rect">
              <a:avLst/>
            </a:prstGeom>
          </p:spPr>
        </p:pic>
        <p:pic>
          <p:nvPicPr>
            <p:cNvPr id="2091" name="Immagine 2090">
              <a:extLst>
                <a:ext uri="{FF2B5EF4-FFF2-40B4-BE49-F238E27FC236}">
                  <a16:creationId xmlns:a16="http://schemas.microsoft.com/office/drawing/2014/main" id="{86FE3C61-367F-AFC5-45CD-4E10A9A95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773" y="4564844"/>
              <a:ext cx="636097" cy="636097"/>
            </a:xfrm>
            <a:prstGeom prst="rect">
              <a:avLst/>
            </a:prstGeom>
          </p:spPr>
        </p:pic>
        <p:pic>
          <p:nvPicPr>
            <p:cNvPr id="2092" name="Immagine 2091">
              <a:extLst>
                <a:ext uri="{FF2B5EF4-FFF2-40B4-BE49-F238E27FC236}">
                  <a16:creationId xmlns:a16="http://schemas.microsoft.com/office/drawing/2014/main" id="{0A3535C1-4E6C-8705-7D26-0F63FBCFC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201" y="3824036"/>
              <a:ext cx="565041" cy="565041"/>
            </a:xfrm>
            <a:prstGeom prst="rect">
              <a:avLst/>
            </a:prstGeom>
          </p:spPr>
        </p:pic>
        <p:sp>
          <p:nvSpPr>
            <p:cNvPr id="2093" name="CasellaDiTesto 30">
              <a:extLst>
                <a:ext uri="{FF2B5EF4-FFF2-40B4-BE49-F238E27FC236}">
                  <a16:creationId xmlns:a16="http://schemas.microsoft.com/office/drawing/2014/main" id="{252C0393-F574-008B-B4CC-D4910C197DC0}"/>
                </a:ext>
              </a:extLst>
            </p:cNvPr>
            <p:cNvSpPr txBox="1"/>
            <p:nvPr/>
          </p:nvSpPr>
          <p:spPr>
            <a:xfrm>
              <a:off x="3878005" y="3552846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2001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094" name="Immagine 2093">
              <a:extLst>
                <a:ext uri="{FF2B5EF4-FFF2-40B4-BE49-F238E27FC236}">
                  <a16:creationId xmlns:a16="http://schemas.microsoft.com/office/drawing/2014/main" id="{87C9E32E-52C4-1BF6-8315-7907BF5B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67663" y="2584059"/>
              <a:ext cx="1077343" cy="238496"/>
            </a:xfrm>
            <a:prstGeom prst="rect">
              <a:avLst/>
            </a:prstGeom>
          </p:spPr>
        </p:pic>
        <p:cxnSp>
          <p:nvCxnSpPr>
            <p:cNvPr id="2095" name="Connettore diritto 2094">
              <a:extLst>
                <a:ext uri="{FF2B5EF4-FFF2-40B4-BE49-F238E27FC236}">
                  <a16:creationId xmlns:a16="http://schemas.microsoft.com/office/drawing/2014/main" id="{2E0416B1-172B-A069-1064-C96D86506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3203" y="2987241"/>
              <a:ext cx="0" cy="44191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6" name="Ovale 2095">
              <a:extLst>
                <a:ext uri="{FF2B5EF4-FFF2-40B4-BE49-F238E27FC236}">
                  <a16:creationId xmlns:a16="http://schemas.microsoft.com/office/drawing/2014/main" id="{C24C930F-67BE-595B-8B17-F6B16AF0A9FF}"/>
                </a:ext>
              </a:extLst>
            </p:cNvPr>
            <p:cNvSpPr/>
            <p:nvPr/>
          </p:nvSpPr>
          <p:spPr>
            <a:xfrm>
              <a:off x="3362514" y="3397838"/>
              <a:ext cx="70598" cy="7059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097" name="Ovale 2096">
              <a:extLst>
                <a:ext uri="{FF2B5EF4-FFF2-40B4-BE49-F238E27FC236}">
                  <a16:creationId xmlns:a16="http://schemas.microsoft.com/office/drawing/2014/main" id="{E4B05067-8D0C-0A0B-8E6B-390E2F9A42FF}"/>
                </a:ext>
              </a:extLst>
            </p:cNvPr>
            <p:cNvSpPr/>
            <p:nvPr/>
          </p:nvSpPr>
          <p:spPr>
            <a:xfrm>
              <a:off x="4212424" y="3397057"/>
              <a:ext cx="70598" cy="7059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098" name="Ovale 2097">
              <a:extLst>
                <a:ext uri="{FF2B5EF4-FFF2-40B4-BE49-F238E27FC236}">
                  <a16:creationId xmlns:a16="http://schemas.microsoft.com/office/drawing/2014/main" id="{204D3171-6784-493D-774F-DB93E8C65D83}"/>
                </a:ext>
              </a:extLst>
            </p:cNvPr>
            <p:cNvSpPr/>
            <p:nvPr/>
          </p:nvSpPr>
          <p:spPr>
            <a:xfrm>
              <a:off x="5062333" y="3396605"/>
              <a:ext cx="70598" cy="7059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099" name="Ovale 2098">
              <a:extLst>
                <a:ext uri="{FF2B5EF4-FFF2-40B4-BE49-F238E27FC236}">
                  <a16:creationId xmlns:a16="http://schemas.microsoft.com/office/drawing/2014/main" id="{2E66F79C-3E3F-9504-BA88-F1FDA69F6D42}"/>
                </a:ext>
              </a:extLst>
            </p:cNvPr>
            <p:cNvSpPr/>
            <p:nvPr/>
          </p:nvSpPr>
          <p:spPr>
            <a:xfrm>
              <a:off x="6691553" y="3396939"/>
              <a:ext cx="70598" cy="7059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100" name="Ovale 2099">
              <a:extLst>
                <a:ext uri="{FF2B5EF4-FFF2-40B4-BE49-F238E27FC236}">
                  <a16:creationId xmlns:a16="http://schemas.microsoft.com/office/drawing/2014/main" id="{EC150E75-1A88-C793-DDA7-076817A0D98D}"/>
                </a:ext>
              </a:extLst>
            </p:cNvPr>
            <p:cNvSpPr/>
            <p:nvPr/>
          </p:nvSpPr>
          <p:spPr>
            <a:xfrm>
              <a:off x="9920036" y="3396081"/>
              <a:ext cx="70598" cy="7059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pic>
          <p:nvPicPr>
            <p:cNvPr id="2101" name="Immagine 2100">
              <a:extLst>
                <a:ext uri="{FF2B5EF4-FFF2-40B4-BE49-F238E27FC236}">
                  <a16:creationId xmlns:a16="http://schemas.microsoft.com/office/drawing/2014/main" id="{4F76207D-6DF7-262E-F865-A261A6633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947" y="4133478"/>
              <a:ext cx="648932" cy="648932"/>
            </a:xfrm>
            <a:prstGeom prst="rect">
              <a:avLst/>
            </a:prstGeom>
          </p:spPr>
        </p:pic>
        <p:sp>
          <p:nvSpPr>
            <p:cNvPr id="2102" name="CasellaDiTesto 39">
              <a:extLst>
                <a:ext uri="{FF2B5EF4-FFF2-40B4-BE49-F238E27FC236}">
                  <a16:creationId xmlns:a16="http://schemas.microsoft.com/office/drawing/2014/main" id="{52631181-16A3-59E4-513A-65DE2B790FB0}"/>
                </a:ext>
              </a:extLst>
            </p:cNvPr>
            <p:cNvSpPr txBox="1"/>
            <p:nvPr/>
          </p:nvSpPr>
          <p:spPr>
            <a:xfrm>
              <a:off x="3002082" y="3544957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1999</a:t>
              </a:r>
              <a:endPara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103" name="Immagine 2102">
              <a:extLst>
                <a:ext uri="{FF2B5EF4-FFF2-40B4-BE49-F238E27FC236}">
                  <a16:creationId xmlns:a16="http://schemas.microsoft.com/office/drawing/2014/main" id="{D582F855-763C-0308-952E-65A448C98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731" y="4143219"/>
              <a:ext cx="648932" cy="648932"/>
            </a:xfrm>
            <a:prstGeom prst="rect">
              <a:avLst/>
            </a:prstGeom>
          </p:spPr>
        </p:pic>
        <p:pic>
          <p:nvPicPr>
            <p:cNvPr id="2104" name="Immagine 2103">
              <a:extLst>
                <a:ext uri="{FF2B5EF4-FFF2-40B4-BE49-F238E27FC236}">
                  <a16:creationId xmlns:a16="http://schemas.microsoft.com/office/drawing/2014/main" id="{47E2E030-15F9-796E-0454-E05366C55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148" y="5108592"/>
              <a:ext cx="636097" cy="636097"/>
            </a:xfrm>
            <a:prstGeom prst="rect">
              <a:avLst/>
            </a:prstGeom>
          </p:spPr>
        </p:pic>
        <p:pic>
          <p:nvPicPr>
            <p:cNvPr id="2105" name="Immagine 2104">
              <a:extLst>
                <a:ext uri="{FF2B5EF4-FFF2-40B4-BE49-F238E27FC236}">
                  <a16:creationId xmlns:a16="http://schemas.microsoft.com/office/drawing/2014/main" id="{2737F03F-E927-90B9-48E4-73D08B475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005" y="4143219"/>
              <a:ext cx="648932" cy="648932"/>
            </a:xfrm>
            <a:prstGeom prst="rect">
              <a:avLst/>
            </a:prstGeom>
          </p:spPr>
        </p:pic>
        <p:sp>
          <p:nvSpPr>
            <p:cNvPr id="2106" name="CasellaDiTesto 43">
              <a:extLst>
                <a:ext uri="{FF2B5EF4-FFF2-40B4-BE49-F238E27FC236}">
                  <a16:creationId xmlns:a16="http://schemas.microsoft.com/office/drawing/2014/main" id="{627A3D30-96C2-157C-EACF-88C67BBDF896}"/>
                </a:ext>
              </a:extLst>
            </p:cNvPr>
            <p:cNvSpPr txBox="1"/>
            <p:nvPr/>
          </p:nvSpPr>
          <p:spPr>
            <a:xfrm>
              <a:off x="5565348" y="3548351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2007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07" name="CasellaDiTesto 44">
              <a:extLst>
                <a:ext uri="{FF2B5EF4-FFF2-40B4-BE49-F238E27FC236}">
                  <a16:creationId xmlns:a16="http://schemas.microsoft.com/office/drawing/2014/main" id="{43ADA842-F5C5-DD15-6FEB-F1C1462C2263}"/>
                </a:ext>
              </a:extLst>
            </p:cNvPr>
            <p:cNvSpPr txBox="1"/>
            <p:nvPr/>
          </p:nvSpPr>
          <p:spPr>
            <a:xfrm>
              <a:off x="6376055" y="3548351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2009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08" name="CasellaDiTesto 45">
              <a:extLst>
                <a:ext uri="{FF2B5EF4-FFF2-40B4-BE49-F238E27FC236}">
                  <a16:creationId xmlns:a16="http://schemas.microsoft.com/office/drawing/2014/main" id="{B8FEC138-888A-D0E1-3560-76A0B2AE2321}"/>
                </a:ext>
              </a:extLst>
            </p:cNvPr>
            <p:cNvSpPr txBox="1"/>
            <p:nvPr/>
          </p:nvSpPr>
          <p:spPr>
            <a:xfrm>
              <a:off x="7177854" y="3548351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2011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109" name="Immagine 2108">
              <a:extLst>
                <a:ext uri="{FF2B5EF4-FFF2-40B4-BE49-F238E27FC236}">
                  <a16:creationId xmlns:a16="http://schemas.microsoft.com/office/drawing/2014/main" id="{BA6633FF-3201-9E6A-7EA5-DB8C8018A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959" y="3793459"/>
              <a:ext cx="662111" cy="639287"/>
            </a:xfrm>
            <a:prstGeom prst="rect">
              <a:avLst/>
            </a:prstGeom>
          </p:spPr>
        </p:pic>
        <p:sp>
          <p:nvSpPr>
            <p:cNvPr id="2110" name="CasellaDiTesto 47">
              <a:extLst>
                <a:ext uri="{FF2B5EF4-FFF2-40B4-BE49-F238E27FC236}">
                  <a16:creationId xmlns:a16="http://schemas.microsoft.com/office/drawing/2014/main" id="{7D1C9345-0BDB-AF8B-1B58-455489AEDE45}"/>
                </a:ext>
              </a:extLst>
            </p:cNvPr>
            <p:cNvSpPr txBox="1"/>
            <p:nvPr/>
          </p:nvSpPr>
          <p:spPr>
            <a:xfrm>
              <a:off x="7819822" y="3550104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2015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111" name="Immagine 2110" descr="Immagine che contiene cielo notturno&#10;&#10;Descrizione generata automaticamente">
              <a:extLst>
                <a:ext uri="{FF2B5EF4-FFF2-40B4-BE49-F238E27FC236}">
                  <a16:creationId xmlns:a16="http://schemas.microsoft.com/office/drawing/2014/main" id="{CB87A23D-AE3E-6D63-5B3F-77D523347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618" y="3766889"/>
              <a:ext cx="710053" cy="734239"/>
            </a:xfrm>
            <a:prstGeom prst="rect">
              <a:avLst/>
            </a:prstGeom>
          </p:spPr>
        </p:pic>
        <p:pic>
          <p:nvPicPr>
            <p:cNvPr id="2112" name="Immagine 2111">
              <a:extLst>
                <a:ext uri="{FF2B5EF4-FFF2-40B4-BE49-F238E27FC236}">
                  <a16:creationId xmlns:a16="http://schemas.microsoft.com/office/drawing/2014/main" id="{2358A3AA-A8A6-4159-FE60-92421EE1D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025" y="4153009"/>
              <a:ext cx="683493" cy="693249"/>
            </a:xfrm>
            <a:prstGeom prst="rect">
              <a:avLst/>
            </a:prstGeom>
          </p:spPr>
        </p:pic>
        <p:pic>
          <p:nvPicPr>
            <p:cNvPr id="2113" name="Immagine 2112" descr="Immagine che contiene scuro, cielo notturno&#10;&#10;Descrizione generata automaticamente">
              <a:extLst>
                <a:ext uri="{FF2B5EF4-FFF2-40B4-BE49-F238E27FC236}">
                  <a16:creationId xmlns:a16="http://schemas.microsoft.com/office/drawing/2014/main" id="{C6BCDEDD-D9D6-9157-FB84-4D4A028F9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0819" y="5262905"/>
              <a:ext cx="699537" cy="699537"/>
            </a:xfrm>
            <a:prstGeom prst="rect">
              <a:avLst/>
            </a:prstGeom>
          </p:spPr>
        </p:pic>
        <p:pic>
          <p:nvPicPr>
            <p:cNvPr id="2114" name="Immagine 2113" descr="Immagine che contiene cielo notturno&#10;&#10;Descrizione generata automaticamente">
              <a:extLst>
                <a:ext uri="{FF2B5EF4-FFF2-40B4-BE49-F238E27FC236}">
                  <a16:creationId xmlns:a16="http://schemas.microsoft.com/office/drawing/2014/main" id="{B15E5281-598D-0149-94E5-7B6594638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386" y="4855800"/>
              <a:ext cx="699537" cy="699537"/>
            </a:xfrm>
            <a:prstGeom prst="rect">
              <a:avLst/>
            </a:prstGeom>
          </p:spPr>
        </p:pic>
        <p:pic>
          <p:nvPicPr>
            <p:cNvPr id="2115" name="Immagine 2114" descr="Immagine che contiene testo, silhouette, cielo notturno&#10;&#10;Descrizione generata automaticamente">
              <a:extLst>
                <a:ext uri="{FF2B5EF4-FFF2-40B4-BE49-F238E27FC236}">
                  <a16:creationId xmlns:a16="http://schemas.microsoft.com/office/drawing/2014/main" id="{F2BB5BC8-C1FB-F8C7-449B-A53E955B9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214" y="5272794"/>
              <a:ext cx="583350" cy="583350"/>
            </a:xfrm>
            <a:prstGeom prst="rect">
              <a:avLst/>
            </a:prstGeom>
          </p:spPr>
        </p:pic>
        <p:pic>
          <p:nvPicPr>
            <p:cNvPr id="2116" name="Immagine 2115" descr="Immagine che contiene testo, silhouette, cielo notturno&#10;&#10;Descrizione generata automaticamente">
              <a:extLst>
                <a:ext uri="{FF2B5EF4-FFF2-40B4-BE49-F238E27FC236}">
                  <a16:creationId xmlns:a16="http://schemas.microsoft.com/office/drawing/2014/main" id="{0151F36C-54D4-8A8D-4D80-5204BF1D1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5892" y="3818088"/>
              <a:ext cx="595235" cy="595235"/>
            </a:xfrm>
            <a:prstGeom prst="rect">
              <a:avLst/>
            </a:prstGeom>
          </p:spPr>
        </p:pic>
        <p:pic>
          <p:nvPicPr>
            <p:cNvPr id="2117" name="Immagine 2116" descr="Immagine che contiene cielo notturno&#10;&#10;Descrizione generata automaticamente">
              <a:extLst>
                <a:ext uri="{FF2B5EF4-FFF2-40B4-BE49-F238E27FC236}">
                  <a16:creationId xmlns:a16="http://schemas.microsoft.com/office/drawing/2014/main" id="{D22043C6-9E19-4625-8A9A-FF3B87E2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1037" y="4820234"/>
              <a:ext cx="766336" cy="792439"/>
            </a:xfrm>
            <a:prstGeom prst="rect">
              <a:avLst/>
            </a:prstGeom>
          </p:spPr>
        </p:pic>
        <p:sp>
          <p:nvSpPr>
            <p:cNvPr id="2118" name="CasellaDiTesto 55">
              <a:extLst>
                <a:ext uri="{FF2B5EF4-FFF2-40B4-BE49-F238E27FC236}">
                  <a16:creationId xmlns:a16="http://schemas.microsoft.com/office/drawing/2014/main" id="{CE9E8EA4-E03B-3935-FC03-0CE5055A68E1}"/>
                </a:ext>
              </a:extLst>
            </p:cNvPr>
            <p:cNvSpPr txBox="1"/>
            <p:nvPr/>
          </p:nvSpPr>
          <p:spPr>
            <a:xfrm>
              <a:off x="8745496" y="3550104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2019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19" name="CasellaDiTesto 56">
              <a:extLst>
                <a:ext uri="{FF2B5EF4-FFF2-40B4-BE49-F238E27FC236}">
                  <a16:creationId xmlns:a16="http://schemas.microsoft.com/office/drawing/2014/main" id="{7531A20E-7445-3ED6-E47D-33F3F9FA1EF6}"/>
                </a:ext>
              </a:extLst>
            </p:cNvPr>
            <p:cNvSpPr txBox="1"/>
            <p:nvPr/>
          </p:nvSpPr>
          <p:spPr>
            <a:xfrm>
              <a:off x="9579025" y="3550104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2021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20" name="CasellaDiTesto 57">
              <a:extLst>
                <a:ext uri="{FF2B5EF4-FFF2-40B4-BE49-F238E27FC236}">
                  <a16:creationId xmlns:a16="http://schemas.microsoft.com/office/drawing/2014/main" id="{6C24885E-2F2D-87E0-CA76-685989E45216}"/>
                </a:ext>
              </a:extLst>
            </p:cNvPr>
            <p:cNvSpPr txBox="1"/>
            <p:nvPr/>
          </p:nvSpPr>
          <p:spPr>
            <a:xfrm>
              <a:off x="10366912" y="3550104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2022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21" name="CasellaDiTesto 58">
              <a:extLst>
                <a:ext uri="{FF2B5EF4-FFF2-40B4-BE49-F238E27FC236}">
                  <a16:creationId xmlns:a16="http://schemas.microsoft.com/office/drawing/2014/main" id="{48E95DD4-2724-7D84-528E-840010176831}"/>
                </a:ext>
              </a:extLst>
            </p:cNvPr>
            <p:cNvSpPr txBox="1"/>
            <p:nvPr/>
          </p:nvSpPr>
          <p:spPr>
            <a:xfrm>
              <a:off x="11097439" y="3550104"/>
              <a:ext cx="739436" cy="2326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  <a:endParaRPr lang="it-IT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122" name="Immagine 2121" descr="Immagine che contiene cielo notturno&#10;&#10;Descrizione generata automaticamente">
              <a:extLst>
                <a:ext uri="{FF2B5EF4-FFF2-40B4-BE49-F238E27FC236}">
                  <a16:creationId xmlns:a16="http://schemas.microsoft.com/office/drawing/2014/main" id="{139BEA3A-200E-C8E4-2425-D3B4C97F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2835" y="4159704"/>
              <a:ext cx="595235" cy="595235"/>
            </a:xfrm>
            <a:prstGeom prst="rect">
              <a:avLst/>
            </a:prstGeom>
          </p:spPr>
        </p:pic>
        <p:pic>
          <p:nvPicPr>
            <p:cNvPr id="2123" name="Immagine 2122" descr="Immagine che contiene cielo notturno&#10;&#10;Descrizione generata automaticamente">
              <a:extLst>
                <a:ext uri="{FF2B5EF4-FFF2-40B4-BE49-F238E27FC236}">
                  <a16:creationId xmlns:a16="http://schemas.microsoft.com/office/drawing/2014/main" id="{FE1CAF2E-61C3-6282-9F6B-BD7EECA55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749" y="3813555"/>
              <a:ext cx="595235" cy="595235"/>
            </a:xfrm>
            <a:prstGeom prst="rect">
              <a:avLst/>
            </a:prstGeom>
          </p:spPr>
        </p:pic>
        <p:pic>
          <p:nvPicPr>
            <p:cNvPr id="2124" name="Immagine 2123">
              <a:extLst>
                <a:ext uri="{FF2B5EF4-FFF2-40B4-BE49-F238E27FC236}">
                  <a16:creationId xmlns:a16="http://schemas.microsoft.com/office/drawing/2014/main" id="{04B5288E-9505-5A58-208D-D22E935B5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652" y="3784550"/>
              <a:ext cx="662111" cy="639287"/>
            </a:xfrm>
            <a:prstGeom prst="rect">
              <a:avLst/>
            </a:prstGeom>
          </p:spPr>
        </p:pic>
        <p:grpSp>
          <p:nvGrpSpPr>
            <p:cNvPr id="2125" name="Gruppo 2124">
              <a:extLst>
                <a:ext uri="{FF2B5EF4-FFF2-40B4-BE49-F238E27FC236}">
                  <a16:creationId xmlns:a16="http://schemas.microsoft.com/office/drawing/2014/main" id="{18609509-426B-A8C1-6301-07944A4A6D2B}"/>
                </a:ext>
              </a:extLst>
            </p:cNvPr>
            <p:cNvGrpSpPr/>
            <p:nvPr/>
          </p:nvGrpSpPr>
          <p:grpSpPr>
            <a:xfrm>
              <a:off x="10512856" y="4781788"/>
              <a:ext cx="449514" cy="136088"/>
              <a:chOff x="10512856" y="4781788"/>
              <a:chExt cx="584325" cy="239051"/>
            </a:xfrm>
          </p:grpSpPr>
          <p:pic>
            <p:nvPicPr>
              <p:cNvPr id="2135" name="Immagine 2134">
                <a:extLst>
                  <a:ext uri="{FF2B5EF4-FFF2-40B4-BE49-F238E27FC236}">
                    <a16:creationId xmlns:a16="http://schemas.microsoft.com/office/drawing/2014/main" id="{D032FAC6-DC42-A88C-DA9A-9BB26CE5B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2868" y="4781788"/>
                <a:ext cx="549196" cy="144926"/>
              </a:xfrm>
              <a:prstGeom prst="rect">
                <a:avLst/>
              </a:prstGeom>
            </p:spPr>
          </p:pic>
          <p:pic>
            <p:nvPicPr>
              <p:cNvPr id="2136" name="Immagine 2135">
                <a:extLst>
                  <a:ext uri="{FF2B5EF4-FFF2-40B4-BE49-F238E27FC236}">
                    <a16:creationId xmlns:a16="http://schemas.microsoft.com/office/drawing/2014/main" id="{20B60972-4491-4A93-3126-AC9D4041E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12856" y="4975120"/>
                <a:ext cx="584325" cy="45719"/>
              </a:xfrm>
              <a:prstGeom prst="rect">
                <a:avLst/>
              </a:prstGeom>
            </p:spPr>
          </p:pic>
        </p:grpSp>
        <p:pic>
          <p:nvPicPr>
            <p:cNvPr id="2126" name="Immagine 2125">
              <a:extLst>
                <a:ext uri="{FF2B5EF4-FFF2-40B4-BE49-F238E27FC236}">
                  <a16:creationId xmlns:a16="http://schemas.microsoft.com/office/drawing/2014/main" id="{4BE44483-19E5-CAB9-9870-25941474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222777" y="4009505"/>
              <a:ext cx="488761" cy="218009"/>
            </a:xfrm>
            <a:prstGeom prst="rect">
              <a:avLst/>
            </a:prstGeom>
          </p:spPr>
        </p:pic>
        <p:pic>
          <p:nvPicPr>
            <p:cNvPr id="2127" name="Immagine 2126" descr="Immagine che contiene testo, silhouette, cielo notturno&#10;&#10;Descrizione generata automaticamente">
              <a:extLst>
                <a:ext uri="{FF2B5EF4-FFF2-40B4-BE49-F238E27FC236}">
                  <a16:creationId xmlns:a16="http://schemas.microsoft.com/office/drawing/2014/main" id="{2CEBFB79-E001-45E7-35C0-C92E24145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573" y="4650802"/>
              <a:ext cx="595235" cy="595235"/>
            </a:xfrm>
            <a:prstGeom prst="rect">
              <a:avLst/>
            </a:prstGeom>
          </p:spPr>
        </p:pic>
        <p:pic>
          <p:nvPicPr>
            <p:cNvPr id="2128" name="Immagine 2127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5D2A54BE-B9A5-A6A1-3F54-1E4F17E7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03428" y="3946185"/>
              <a:ext cx="299410" cy="331580"/>
            </a:xfrm>
            <a:prstGeom prst="rect">
              <a:avLst/>
            </a:prstGeom>
          </p:spPr>
        </p:pic>
        <p:pic>
          <p:nvPicPr>
            <p:cNvPr id="2129" name="Immagine 2128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FF4436F4-6117-3BD8-A0E8-51228AC3E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222418" y="3938996"/>
              <a:ext cx="299410" cy="331580"/>
            </a:xfrm>
            <a:prstGeom prst="rect">
              <a:avLst/>
            </a:prstGeom>
          </p:spPr>
        </p:pic>
        <p:pic>
          <p:nvPicPr>
            <p:cNvPr id="2130" name="Immagine 2129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A9E7007A-DAE6-4138-758E-4B639C2D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232154" y="4668647"/>
              <a:ext cx="299410" cy="331580"/>
            </a:xfrm>
            <a:prstGeom prst="rect">
              <a:avLst/>
            </a:prstGeom>
          </p:spPr>
        </p:pic>
        <p:pic>
          <p:nvPicPr>
            <p:cNvPr id="2131" name="Immagine 2130" descr="Immagine che contiene Elementi grafici, nero, Carattere, schermata&#10;&#10;Descrizione generata automaticamente">
              <a:extLst>
                <a:ext uri="{FF2B5EF4-FFF2-40B4-BE49-F238E27FC236}">
                  <a16:creationId xmlns:a16="http://schemas.microsoft.com/office/drawing/2014/main" id="{769FD079-C3B0-EAB2-3601-CCE8C60C2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535129" y="3896188"/>
              <a:ext cx="360155" cy="435098"/>
            </a:xfrm>
            <a:prstGeom prst="rect">
              <a:avLst/>
            </a:prstGeom>
          </p:spPr>
        </p:pic>
        <p:pic>
          <p:nvPicPr>
            <p:cNvPr id="2132" name="Immagine 2131" descr="Immagine che contiene simbolo, logo, Elementi grafici, nero&#10;&#10;Descrizione generata automaticamente">
              <a:extLst>
                <a:ext uri="{FF2B5EF4-FFF2-40B4-BE49-F238E27FC236}">
                  <a16:creationId xmlns:a16="http://schemas.microsoft.com/office/drawing/2014/main" id="{BCB97E1D-B30A-FDB1-5536-CE11CC630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544138" y="4296963"/>
              <a:ext cx="327806" cy="402748"/>
            </a:xfrm>
            <a:prstGeom prst="rect">
              <a:avLst/>
            </a:prstGeom>
          </p:spPr>
        </p:pic>
        <p:pic>
          <p:nvPicPr>
            <p:cNvPr id="2133" name="Immagine 2132" descr="Immagine che contiene nero, schermata, oscurità">
              <a:extLst>
                <a:ext uri="{FF2B5EF4-FFF2-40B4-BE49-F238E27FC236}">
                  <a16:creationId xmlns:a16="http://schemas.microsoft.com/office/drawing/2014/main" id="{9432E42F-852A-FE77-0FB4-4DF02A807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1176226" y="4409671"/>
              <a:ext cx="590910" cy="148448"/>
            </a:xfrm>
            <a:prstGeom prst="rect">
              <a:avLst/>
            </a:prstGeom>
          </p:spPr>
        </p:pic>
        <p:pic>
          <p:nvPicPr>
            <p:cNvPr id="2134" name="Immagine 2133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3BDF25D9-945C-6E69-335A-A7BD4332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774956" y="3967850"/>
              <a:ext cx="359615" cy="382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467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62F129C-8592-8B42-AB59-D34F19F0ACC6}"/>
              </a:ext>
            </a:extLst>
          </p:cNvPr>
          <p:cNvSpPr/>
          <p:nvPr/>
        </p:nvSpPr>
        <p:spPr>
          <a:xfrm>
            <a:off x="558209" y="614954"/>
            <a:ext cx="10978117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it-IT" sz="30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OVERVIEW SEDI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C23B8A37-F228-CA0F-8086-013E1AF91E39}"/>
              </a:ext>
            </a:extLst>
          </p:cNvPr>
          <p:cNvSpPr txBox="1"/>
          <p:nvPr/>
        </p:nvSpPr>
        <p:spPr>
          <a:xfrm>
            <a:off x="988671" y="2518571"/>
            <a:ext cx="522702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 città tra Puglia e Basilicata</a:t>
            </a:r>
            <a:r>
              <a:rPr lang="it-IT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tutte provincie, per un totale di </a:t>
            </a:r>
            <a:r>
              <a:rPr lang="it-IT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 sedi</a:t>
            </a:r>
            <a:r>
              <a:rPr lang="it-IT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per rappresentare </a:t>
            </a:r>
            <a:r>
              <a:rPr lang="it-IT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brand </a:t>
            </a:r>
            <a:r>
              <a:rPr lang="it-IT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automotive diversi, dai generalisti, ai premium, fino al </a:t>
            </a:r>
            <a:r>
              <a:rPr lang="it-IT" sz="12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luxury</a:t>
            </a:r>
            <a:r>
              <a:rPr lang="it-IT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con prestazioni business comprovate al 2023 per 263 mio di fatturato, essendo il dealer più grande del sud Italia.</a:t>
            </a: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7176CE84-DF99-BD59-8670-AD5DB5879DE2}"/>
              </a:ext>
            </a:extLst>
          </p:cNvPr>
          <p:cNvSpPr/>
          <p:nvPr/>
        </p:nvSpPr>
        <p:spPr>
          <a:xfrm>
            <a:off x="1121620" y="3895056"/>
            <a:ext cx="105744" cy="10847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ysClr val="windowText" lastClr="000000"/>
              </a:solidFill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9B99CF5-74FD-336D-18E7-3C298F0CCD13}"/>
              </a:ext>
            </a:extLst>
          </p:cNvPr>
          <p:cNvSpPr txBox="1"/>
          <p:nvPr/>
        </p:nvSpPr>
        <p:spPr>
          <a:xfrm>
            <a:off x="1416731" y="3739526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SUBNETWORK</a:t>
            </a:r>
          </a:p>
          <a:p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[ store – service – body car – </a:t>
            </a:r>
            <a:r>
              <a:rPr lang="it-IT" sz="10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agengy</a:t>
            </a:r>
            <a:r>
              <a:rPr lang="it-IT" sz="10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]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46326894-BFC5-A7F6-9D36-2733A102DAC6}"/>
              </a:ext>
            </a:extLst>
          </p:cNvPr>
          <p:cNvSpPr txBox="1"/>
          <p:nvPr/>
        </p:nvSpPr>
        <p:spPr>
          <a:xfrm>
            <a:off x="1004272" y="5199102"/>
            <a:ext cx="2970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Oberdan, 5</a:t>
            </a:r>
          </a:p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Apulia, 11</a:t>
            </a:r>
          </a:p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F. </a:t>
            </a:r>
            <a:r>
              <a:rPr lang="it-IT" sz="12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Zippitelli</a:t>
            </a:r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6</a:t>
            </a:r>
          </a:p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Fratelli Philips, 5</a:t>
            </a:r>
          </a:p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S.S. 96 Km. 118,600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9C3A33EC-2402-4E4A-CEF5-37411EA9D0D4}"/>
              </a:ext>
            </a:extLst>
          </p:cNvPr>
          <p:cNvSpPr txBox="1"/>
          <p:nvPr/>
        </p:nvSpPr>
        <p:spPr>
          <a:xfrm>
            <a:off x="2725892" y="5177954"/>
            <a:ext cx="1642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Viale Unità d’Italia, 65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D760E2C4-652E-235C-E365-9E7D070CA9A2}"/>
              </a:ext>
            </a:extLst>
          </p:cNvPr>
          <p:cNvSpPr txBox="1"/>
          <p:nvPr/>
        </p:nvSpPr>
        <p:spPr>
          <a:xfrm>
            <a:off x="2730353" y="5802197"/>
            <a:ext cx="297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Barletta S.S. 16 Km. 756+583</a:t>
            </a:r>
          </a:p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Barletta, 134</a:t>
            </a:r>
          </a:p>
          <a:p>
            <a:pPr algn="r"/>
            <a:endParaRPr lang="it-IT" sz="12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BEA31E82-5B4C-7D29-22B9-8D80E4B40A5A}"/>
              </a:ext>
            </a:extLst>
          </p:cNvPr>
          <p:cNvSpPr txBox="1"/>
          <p:nvPr/>
        </p:nvSpPr>
        <p:spPr>
          <a:xfrm>
            <a:off x="5969204" y="4929752"/>
            <a:ext cx="297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V.le Portogallo, 16</a:t>
            </a:r>
          </a:p>
          <a:p>
            <a:pPr algn="r"/>
            <a:endParaRPr lang="it-IT" sz="12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3A43C6F-5583-ABBC-FD5A-97A79468DADC}"/>
              </a:ext>
            </a:extLst>
          </p:cNvPr>
          <p:cNvSpPr txBox="1"/>
          <p:nvPr/>
        </p:nvSpPr>
        <p:spPr>
          <a:xfrm>
            <a:off x="5418842" y="5806487"/>
            <a:ext cx="297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di San Giuliano, 19</a:t>
            </a:r>
          </a:p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Motta della Regina, 2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771A688F-FCF3-254E-6777-F6ADF4AC0F0D}"/>
              </a:ext>
            </a:extLst>
          </p:cNvPr>
          <p:cNvSpPr txBox="1"/>
          <p:nvPr/>
        </p:nvSpPr>
        <p:spPr>
          <a:xfrm>
            <a:off x="7043595" y="4654291"/>
            <a:ext cx="2970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delle Arti, 13/15</a:t>
            </a:r>
          </a:p>
          <a:p>
            <a:pPr algn="r"/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delle Arti, 18</a:t>
            </a:r>
          </a:p>
          <a:p>
            <a:pPr algn="r"/>
            <a:endParaRPr lang="it-IT" sz="12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algn="r"/>
            <a:endParaRPr lang="it-IT" sz="12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algn="r"/>
            <a:endParaRPr lang="it-IT" sz="12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D15EEBF-16A8-B424-0AB5-43EA0FAC0700}"/>
              </a:ext>
            </a:extLst>
          </p:cNvPr>
          <p:cNvSpPr txBox="1"/>
          <p:nvPr/>
        </p:nvSpPr>
        <p:spPr>
          <a:xfrm>
            <a:off x="985785" y="4882326"/>
            <a:ext cx="113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BARI</a:t>
            </a:r>
          </a:p>
        </p:txBody>
      </p:sp>
      <p:pic>
        <p:nvPicPr>
          <p:cNvPr id="80" name="Immagine 79">
            <a:extLst>
              <a:ext uri="{FF2B5EF4-FFF2-40B4-BE49-F238E27FC236}">
                <a16:creationId xmlns:a16="http://schemas.microsoft.com/office/drawing/2014/main" id="{BEA2EC1A-7E60-87B0-D235-82F244C4B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023" y="614954"/>
            <a:ext cx="4371066" cy="514243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31C13EBC-FA23-49BB-B1FA-CEF859A76FE2}"/>
              </a:ext>
            </a:extLst>
          </p:cNvPr>
          <p:cNvGrpSpPr/>
          <p:nvPr/>
        </p:nvGrpSpPr>
        <p:grpSpPr>
          <a:xfrm>
            <a:off x="7665508" y="1013254"/>
            <a:ext cx="3696473" cy="4479244"/>
            <a:chOff x="7665508" y="1013254"/>
            <a:chExt cx="3696473" cy="4479244"/>
          </a:xfrm>
        </p:grpSpPr>
        <p:sp>
          <p:nvSpPr>
            <p:cNvPr id="84" name="Ovale 83">
              <a:extLst>
                <a:ext uri="{FF2B5EF4-FFF2-40B4-BE49-F238E27FC236}">
                  <a16:creationId xmlns:a16="http://schemas.microsoft.com/office/drawing/2014/main" id="{48C39CE0-CABA-4224-9412-E70A16A28079}"/>
                </a:ext>
              </a:extLst>
            </p:cNvPr>
            <p:cNvSpPr/>
            <p:nvPr/>
          </p:nvSpPr>
          <p:spPr>
            <a:xfrm>
              <a:off x="7665508" y="1383191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vale 84">
              <a:extLst>
                <a:ext uri="{FF2B5EF4-FFF2-40B4-BE49-F238E27FC236}">
                  <a16:creationId xmlns:a16="http://schemas.microsoft.com/office/drawing/2014/main" id="{3092AE6F-A462-0481-41D0-A9BC359CF0AF}"/>
                </a:ext>
              </a:extLst>
            </p:cNvPr>
            <p:cNvSpPr/>
            <p:nvPr/>
          </p:nvSpPr>
          <p:spPr>
            <a:xfrm>
              <a:off x="7841974" y="1603822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vale 85">
              <a:extLst>
                <a:ext uri="{FF2B5EF4-FFF2-40B4-BE49-F238E27FC236}">
                  <a16:creationId xmlns:a16="http://schemas.microsoft.com/office/drawing/2014/main" id="{AEEC65D4-C854-EFEA-75BE-C762CD72A5C3}"/>
                </a:ext>
              </a:extLst>
            </p:cNvPr>
            <p:cNvSpPr/>
            <p:nvPr/>
          </p:nvSpPr>
          <p:spPr>
            <a:xfrm>
              <a:off x="7665508" y="1803456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vale 86">
              <a:extLst>
                <a:ext uri="{FF2B5EF4-FFF2-40B4-BE49-F238E27FC236}">
                  <a16:creationId xmlns:a16="http://schemas.microsoft.com/office/drawing/2014/main" id="{BFFE050B-DF1E-057C-0F5C-B613050EC439}"/>
                </a:ext>
              </a:extLst>
            </p:cNvPr>
            <p:cNvSpPr/>
            <p:nvPr/>
          </p:nvSpPr>
          <p:spPr>
            <a:xfrm>
              <a:off x="7947718" y="1857691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e 87">
              <a:extLst>
                <a:ext uri="{FF2B5EF4-FFF2-40B4-BE49-F238E27FC236}">
                  <a16:creationId xmlns:a16="http://schemas.microsoft.com/office/drawing/2014/main" id="{7FE1723F-B5F7-FEE7-CD62-EA5A26A28A85}"/>
                </a:ext>
              </a:extLst>
            </p:cNvPr>
            <p:cNvSpPr/>
            <p:nvPr/>
          </p:nvSpPr>
          <p:spPr>
            <a:xfrm>
              <a:off x="7985857" y="207773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e 88">
              <a:extLst>
                <a:ext uri="{FF2B5EF4-FFF2-40B4-BE49-F238E27FC236}">
                  <a16:creationId xmlns:a16="http://schemas.microsoft.com/office/drawing/2014/main" id="{21690663-04AC-7994-1723-73BEF4CAEE61}"/>
                </a:ext>
              </a:extLst>
            </p:cNvPr>
            <p:cNvSpPr/>
            <p:nvPr/>
          </p:nvSpPr>
          <p:spPr>
            <a:xfrm>
              <a:off x="8344513" y="1426723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vale 89">
              <a:extLst>
                <a:ext uri="{FF2B5EF4-FFF2-40B4-BE49-F238E27FC236}">
                  <a16:creationId xmlns:a16="http://schemas.microsoft.com/office/drawing/2014/main" id="{CA633729-8D85-90B6-885B-5AD6CD456B2A}"/>
                </a:ext>
              </a:extLst>
            </p:cNvPr>
            <p:cNvSpPr/>
            <p:nvPr/>
          </p:nvSpPr>
          <p:spPr>
            <a:xfrm>
              <a:off x="8620666" y="1543205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vale 90">
              <a:extLst>
                <a:ext uri="{FF2B5EF4-FFF2-40B4-BE49-F238E27FC236}">
                  <a16:creationId xmlns:a16="http://schemas.microsoft.com/office/drawing/2014/main" id="{13E0715D-2054-11DD-263A-CA998B6D934D}"/>
                </a:ext>
              </a:extLst>
            </p:cNvPr>
            <p:cNvSpPr/>
            <p:nvPr/>
          </p:nvSpPr>
          <p:spPr>
            <a:xfrm>
              <a:off x="8889944" y="1013254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vale 91">
              <a:extLst>
                <a:ext uri="{FF2B5EF4-FFF2-40B4-BE49-F238E27FC236}">
                  <a16:creationId xmlns:a16="http://schemas.microsoft.com/office/drawing/2014/main" id="{E156614A-1BDD-721E-FC17-888CB5DC3745}"/>
                </a:ext>
              </a:extLst>
            </p:cNvPr>
            <p:cNvSpPr/>
            <p:nvPr/>
          </p:nvSpPr>
          <p:spPr>
            <a:xfrm>
              <a:off x="9094934" y="1158711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vale 92">
              <a:extLst>
                <a:ext uri="{FF2B5EF4-FFF2-40B4-BE49-F238E27FC236}">
                  <a16:creationId xmlns:a16="http://schemas.microsoft.com/office/drawing/2014/main" id="{6A32DEC7-C597-5227-6CD4-731EC45ABEDB}"/>
                </a:ext>
              </a:extLst>
            </p:cNvPr>
            <p:cNvSpPr/>
            <p:nvPr/>
          </p:nvSpPr>
          <p:spPr>
            <a:xfrm>
              <a:off x="8942816" y="1502234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e 93">
              <a:extLst>
                <a:ext uri="{FF2B5EF4-FFF2-40B4-BE49-F238E27FC236}">
                  <a16:creationId xmlns:a16="http://schemas.microsoft.com/office/drawing/2014/main" id="{F49558F2-9CBE-66E9-F957-7AD35303F4F4}"/>
                </a:ext>
              </a:extLst>
            </p:cNvPr>
            <p:cNvSpPr/>
            <p:nvPr/>
          </p:nvSpPr>
          <p:spPr>
            <a:xfrm>
              <a:off x="9223552" y="135731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e 94">
              <a:extLst>
                <a:ext uri="{FF2B5EF4-FFF2-40B4-BE49-F238E27FC236}">
                  <a16:creationId xmlns:a16="http://schemas.microsoft.com/office/drawing/2014/main" id="{188973AE-46A8-F0C8-CEBE-9660BA0CC2E6}"/>
                </a:ext>
              </a:extLst>
            </p:cNvPr>
            <p:cNvSpPr/>
            <p:nvPr/>
          </p:nvSpPr>
          <p:spPr>
            <a:xfrm>
              <a:off x="9161617" y="164784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Ovale 95">
              <a:extLst>
                <a:ext uri="{FF2B5EF4-FFF2-40B4-BE49-F238E27FC236}">
                  <a16:creationId xmlns:a16="http://schemas.microsoft.com/office/drawing/2014/main" id="{05939404-DE4B-12E2-BC75-B2D1A8357B41}"/>
                </a:ext>
              </a:extLst>
            </p:cNvPr>
            <p:cNvSpPr/>
            <p:nvPr/>
          </p:nvSpPr>
          <p:spPr>
            <a:xfrm>
              <a:off x="9547773" y="112998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vale 96">
              <a:extLst>
                <a:ext uri="{FF2B5EF4-FFF2-40B4-BE49-F238E27FC236}">
                  <a16:creationId xmlns:a16="http://schemas.microsoft.com/office/drawing/2014/main" id="{CED82BEE-A1B0-AE26-1226-664FC4B60C29}"/>
                </a:ext>
              </a:extLst>
            </p:cNvPr>
            <p:cNvSpPr/>
            <p:nvPr/>
          </p:nvSpPr>
          <p:spPr>
            <a:xfrm>
              <a:off x="8473337" y="1826334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vale 97">
              <a:extLst>
                <a:ext uri="{FF2B5EF4-FFF2-40B4-BE49-F238E27FC236}">
                  <a16:creationId xmlns:a16="http://schemas.microsoft.com/office/drawing/2014/main" id="{7EB976B4-DE90-40AD-3970-05C5B6E08B4B}"/>
                </a:ext>
              </a:extLst>
            </p:cNvPr>
            <p:cNvSpPr/>
            <p:nvPr/>
          </p:nvSpPr>
          <p:spPr>
            <a:xfrm>
              <a:off x="8821454" y="2003597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Ovale 98">
              <a:extLst>
                <a:ext uri="{FF2B5EF4-FFF2-40B4-BE49-F238E27FC236}">
                  <a16:creationId xmlns:a16="http://schemas.microsoft.com/office/drawing/2014/main" id="{91D3C96B-41B0-A344-E65A-F372EB9E6FBD}"/>
                </a:ext>
              </a:extLst>
            </p:cNvPr>
            <p:cNvSpPr/>
            <p:nvPr/>
          </p:nvSpPr>
          <p:spPr>
            <a:xfrm>
              <a:off x="9090825" y="1892188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Ovale 99">
              <a:extLst>
                <a:ext uri="{FF2B5EF4-FFF2-40B4-BE49-F238E27FC236}">
                  <a16:creationId xmlns:a16="http://schemas.microsoft.com/office/drawing/2014/main" id="{5F9BC80A-F8C9-1513-4358-82F6D5EA9FC7}"/>
                </a:ext>
              </a:extLst>
            </p:cNvPr>
            <p:cNvSpPr/>
            <p:nvPr/>
          </p:nvSpPr>
          <p:spPr>
            <a:xfrm>
              <a:off x="8821454" y="2355902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Ovale 100">
              <a:extLst>
                <a:ext uri="{FF2B5EF4-FFF2-40B4-BE49-F238E27FC236}">
                  <a16:creationId xmlns:a16="http://schemas.microsoft.com/office/drawing/2014/main" id="{72113336-322B-AEF7-69A6-D824ECF524D3}"/>
                </a:ext>
              </a:extLst>
            </p:cNvPr>
            <p:cNvSpPr/>
            <p:nvPr/>
          </p:nvSpPr>
          <p:spPr>
            <a:xfrm>
              <a:off x="8995688" y="2725297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e 101">
              <a:extLst>
                <a:ext uri="{FF2B5EF4-FFF2-40B4-BE49-F238E27FC236}">
                  <a16:creationId xmlns:a16="http://schemas.microsoft.com/office/drawing/2014/main" id="{12E28E31-4DC4-6436-D4DC-C783ED4E31CC}"/>
                </a:ext>
              </a:extLst>
            </p:cNvPr>
            <p:cNvSpPr/>
            <p:nvPr/>
          </p:nvSpPr>
          <p:spPr>
            <a:xfrm>
              <a:off x="9433684" y="2796716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Ovale 102">
              <a:extLst>
                <a:ext uri="{FF2B5EF4-FFF2-40B4-BE49-F238E27FC236}">
                  <a16:creationId xmlns:a16="http://schemas.microsoft.com/office/drawing/2014/main" id="{DA9C5534-6DA1-303D-3206-928ADC61A204}"/>
                </a:ext>
              </a:extLst>
            </p:cNvPr>
            <p:cNvSpPr/>
            <p:nvPr/>
          </p:nvSpPr>
          <p:spPr>
            <a:xfrm>
              <a:off x="9547773" y="239707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Ovale 103">
              <a:extLst>
                <a:ext uri="{FF2B5EF4-FFF2-40B4-BE49-F238E27FC236}">
                  <a16:creationId xmlns:a16="http://schemas.microsoft.com/office/drawing/2014/main" id="{CFD88F32-CCB5-A6F0-98D5-92911FC05E0E}"/>
                </a:ext>
              </a:extLst>
            </p:cNvPr>
            <p:cNvSpPr/>
            <p:nvPr/>
          </p:nvSpPr>
          <p:spPr>
            <a:xfrm>
              <a:off x="9726528" y="262440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Ovale 104">
              <a:extLst>
                <a:ext uri="{FF2B5EF4-FFF2-40B4-BE49-F238E27FC236}">
                  <a16:creationId xmlns:a16="http://schemas.microsoft.com/office/drawing/2014/main" id="{8977F1EA-B5B5-E3E4-B92A-8675EA893463}"/>
                </a:ext>
              </a:extLst>
            </p:cNvPr>
            <p:cNvSpPr/>
            <p:nvPr/>
          </p:nvSpPr>
          <p:spPr>
            <a:xfrm>
              <a:off x="9295317" y="3064656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Ovale 105">
              <a:extLst>
                <a:ext uri="{FF2B5EF4-FFF2-40B4-BE49-F238E27FC236}">
                  <a16:creationId xmlns:a16="http://schemas.microsoft.com/office/drawing/2014/main" id="{2ADA1538-BF2A-A6E2-9337-D637D36FD9C1}"/>
                </a:ext>
              </a:extLst>
            </p:cNvPr>
            <p:cNvSpPr/>
            <p:nvPr/>
          </p:nvSpPr>
          <p:spPr>
            <a:xfrm>
              <a:off x="9653517" y="3381882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Ovale 106">
              <a:extLst>
                <a:ext uri="{FF2B5EF4-FFF2-40B4-BE49-F238E27FC236}">
                  <a16:creationId xmlns:a16="http://schemas.microsoft.com/office/drawing/2014/main" id="{E42590E3-2CA3-3E9F-8574-74057EE0DF0D}"/>
                </a:ext>
              </a:extLst>
            </p:cNvPr>
            <p:cNvSpPr/>
            <p:nvPr/>
          </p:nvSpPr>
          <p:spPr>
            <a:xfrm>
              <a:off x="8262074" y="3766914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Ovale 107">
              <a:extLst>
                <a:ext uri="{FF2B5EF4-FFF2-40B4-BE49-F238E27FC236}">
                  <a16:creationId xmlns:a16="http://schemas.microsoft.com/office/drawing/2014/main" id="{95C5D72C-5C42-05A5-EAC0-EE751678AC14}"/>
                </a:ext>
              </a:extLst>
            </p:cNvPr>
            <p:cNvSpPr/>
            <p:nvPr/>
          </p:nvSpPr>
          <p:spPr>
            <a:xfrm>
              <a:off x="8130485" y="402997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Ovale 108">
              <a:extLst>
                <a:ext uri="{FF2B5EF4-FFF2-40B4-BE49-F238E27FC236}">
                  <a16:creationId xmlns:a16="http://schemas.microsoft.com/office/drawing/2014/main" id="{FABDBFA7-1525-2F70-7608-EB3301D38B9A}"/>
                </a:ext>
              </a:extLst>
            </p:cNvPr>
            <p:cNvSpPr/>
            <p:nvPr/>
          </p:nvSpPr>
          <p:spPr>
            <a:xfrm>
              <a:off x="8314946" y="4205680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vale 109">
              <a:extLst>
                <a:ext uri="{FF2B5EF4-FFF2-40B4-BE49-F238E27FC236}">
                  <a16:creationId xmlns:a16="http://schemas.microsoft.com/office/drawing/2014/main" id="{4BC5019C-8423-2279-0BB7-7BCC50FA1B2F}"/>
                </a:ext>
              </a:extLst>
            </p:cNvPr>
            <p:cNvSpPr/>
            <p:nvPr/>
          </p:nvSpPr>
          <p:spPr>
            <a:xfrm>
              <a:off x="9742957" y="5093695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Ovale 110">
              <a:extLst>
                <a:ext uri="{FF2B5EF4-FFF2-40B4-BE49-F238E27FC236}">
                  <a16:creationId xmlns:a16="http://schemas.microsoft.com/office/drawing/2014/main" id="{D06C0A81-4206-17DC-45CE-6C4363162CE1}"/>
                </a:ext>
              </a:extLst>
            </p:cNvPr>
            <p:cNvSpPr/>
            <p:nvPr/>
          </p:nvSpPr>
          <p:spPr>
            <a:xfrm>
              <a:off x="10200916" y="5384028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Ovale 111">
              <a:extLst>
                <a:ext uri="{FF2B5EF4-FFF2-40B4-BE49-F238E27FC236}">
                  <a16:creationId xmlns:a16="http://schemas.microsoft.com/office/drawing/2014/main" id="{3F4C7C9E-98C2-E633-B7BC-0CAAB5CDE900}"/>
                </a:ext>
              </a:extLst>
            </p:cNvPr>
            <p:cNvSpPr/>
            <p:nvPr/>
          </p:nvSpPr>
          <p:spPr>
            <a:xfrm>
              <a:off x="10148044" y="507889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Ovale 112">
              <a:extLst>
                <a:ext uri="{FF2B5EF4-FFF2-40B4-BE49-F238E27FC236}">
                  <a16:creationId xmlns:a16="http://schemas.microsoft.com/office/drawing/2014/main" id="{8BAA66AA-ECE2-B2D1-8D2D-D73D33206B15}"/>
                </a:ext>
              </a:extLst>
            </p:cNvPr>
            <p:cNvSpPr/>
            <p:nvPr/>
          </p:nvSpPr>
          <p:spPr>
            <a:xfrm>
              <a:off x="9975225" y="5259491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Ovale 113">
              <a:extLst>
                <a:ext uri="{FF2B5EF4-FFF2-40B4-BE49-F238E27FC236}">
                  <a16:creationId xmlns:a16="http://schemas.microsoft.com/office/drawing/2014/main" id="{4B44EFB8-6214-3B63-2C01-FDD73175D5C2}"/>
                </a:ext>
              </a:extLst>
            </p:cNvPr>
            <p:cNvSpPr/>
            <p:nvPr/>
          </p:nvSpPr>
          <p:spPr>
            <a:xfrm>
              <a:off x="10702805" y="4259915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vale 114">
              <a:extLst>
                <a:ext uri="{FF2B5EF4-FFF2-40B4-BE49-F238E27FC236}">
                  <a16:creationId xmlns:a16="http://schemas.microsoft.com/office/drawing/2014/main" id="{19678BA9-9EEC-015D-EE19-6E80E5343E44}"/>
                </a:ext>
              </a:extLst>
            </p:cNvPr>
            <p:cNvSpPr/>
            <p:nvPr/>
          </p:nvSpPr>
          <p:spPr>
            <a:xfrm>
              <a:off x="10881560" y="4483882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vale 115">
              <a:extLst>
                <a:ext uri="{FF2B5EF4-FFF2-40B4-BE49-F238E27FC236}">
                  <a16:creationId xmlns:a16="http://schemas.microsoft.com/office/drawing/2014/main" id="{B580DD90-D380-396E-BECF-6B7DBA999F8D}"/>
                </a:ext>
              </a:extLst>
            </p:cNvPr>
            <p:cNvSpPr/>
            <p:nvPr/>
          </p:nvSpPr>
          <p:spPr>
            <a:xfrm>
              <a:off x="10702805" y="474102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Ovale 116">
              <a:extLst>
                <a:ext uri="{FF2B5EF4-FFF2-40B4-BE49-F238E27FC236}">
                  <a16:creationId xmlns:a16="http://schemas.microsoft.com/office/drawing/2014/main" id="{A554B92C-7C22-CBCF-28FA-23F37542A367}"/>
                </a:ext>
              </a:extLst>
            </p:cNvPr>
            <p:cNvSpPr/>
            <p:nvPr/>
          </p:nvSpPr>
          <p:spPr>
            <a:xfrm>
              <a:off x="10051402" y="3543583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Ovale 117">
              <a:extLst>
                <a:ext uri="{FF2B5EF4-FFF2-40B4-BE49-F238E27FC236}">
                  <a16:creationId xmlns:a16="http://schemas.microsoft.com/office/drawing/2014/main" id="{663F7A08-A81F-5DAB-3289-CBAEB5E28341}"/>
                </a:ext>
              </a:extLst>
            </p:cNvPr>
            <p:cNvSpPr/>
            <p:nvPr/>
          </p:nvSpPr>
          <p:spPr>
            <a:xfrm>
              <a:off x="10400297" y="3931617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Ovale 118">
              <a:extLst>
                <a:ext uri="{FF2B5EF4-FFF2-40B4-BE49-F238E27FC236}">
                  <a16:creationId xmlns:a16="http://schemas.microsoft.com/office/drawing/2014/main" id="{B741F87B-DCC0-958E-0F23-63CD8BC82213}"/>
                </a:ext>
              </a:extLst>
            </p:cNvPr>
            <p:cNvSpPr/>
            <p:nvPr/>
          </p:nvSpPr>
          <p:spPr>
            <a:xfrm>
              <a:off x="10267053" y="3666730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Ovale 119">
              <a:extLst>
                <a:ext uri="{FF2B5EF4-FFF2-40B4-BE49-F238E27FC236}">
                  <a16:creationId xmlns:a16="http://schemas.microsoft.com/office/drawing/2014/main" id="{D121A8C7-C73B-93C2-32F7-EFD6CA88D7EB}"/>
                </a:ext>
              </a:extLst>
            </p:cNvPr>
            <p:cNvSpPr/>
            <p:nvPr/>
          </p:nvSpPr>
          <p:spPr>
            <a:xfrm>
              <a:off x="10453169" y="3335432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Ovale 120">
              <a:extLst>
                <a:ext uri="{FF2B5EF4-FFF2-40B4-BE49-F238E27FC236}">
                  <a16:creationId xmlns:a16="http://schemas.microsoft.com/office/drawing/2014/main" id="{69DC24FF-1F9E-C5CC-CEED-685AD26D4583}"/>
                </a:ext>
              </a:extLst>
            </p:cNvPr>
            <p:cNvSpPr/>
            <p:nvPr/>
          </p:nvSpPr>
          <p:spPr>
            <a:xfrm>
              <a:off x="10485239" y="3496806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Ovale 121">
              <a:extLst>
                <a:ext uri="{FF2B5EF4-FFF2-40B4-BE49-F238E27FC236}">
                  <a16:creationId xmlns:a16="http://schemas.microsoft.com/office/drawing/2014/main" id="{1FB3492D-A944-C8F5-ADB6-A007CBA3605E}"/>
                </a:ext>
              </a:extLst>
            </p:cNvPr>
            <p:cNvSpPr/>
            <p:nvPr/>
          </p:nvSpPr>
          <p:spPr>
            <a:xfrm>
              <a:off x="10745182" y="3605276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Ovale 122">
              <a:extLst>
                <a:ext uri="{FF2B5EF4-FFF2-40B4-BE49-F238E27FC236}">
                  <a16:creationId xmlns:a16="http://schemas.microsoft.com/office/drawing/2014/main" id="{84F1179A-4250-283C-EAC1-BAC2C44DAB95}"/>
                </a:ext>
              </a:extLst>
            </p:cNvPr>
            <p:cNvSpPr/>
            <p:nvPr/>
          </p:nvSpPr>
          <p:spPr>
            <a:xfrm>
              <a:off x="10897582" y="3757676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Ovale 123">
              <a:extLst>
                <a:ext uri="{FF2B5EF4-FFF2-40B4-BE49-F238E27FC236}">
                  <a16:creationId xmlns:a16="http://schemas.microsoft.com/office/drawing/2014/main" id="{9A6E35CA-CF6F-4472-4EAB-27EB8F0928A3}"/>
                </a:ext>
              </a:extLst>
            </p:cNvPr>
            <p:cNvSpPr/>
            <p:nvPr/>
          </p:nvSpPr>
          <p:spPr>
            <a:xfrm>
              <a:off x="11093362" y="3766914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vale 124">
              <a:extLst>
                <a:ext uri="{FF2B5EF4-FFF2-40B4-BE49-F238E27FC236}">
                  <a16:creationId xmlns:a16="http://schemas.microsoft.com/office/drawing/2014/main" id="{C22B2648-1B37-A54C-862D-AFF49751AD00}"/>
                </a:ext>
              </a:extLst>
            </p:cNvPr>
            <p:cNvSpPr/>
            <p:nvPr/>
          </p:nvSpPr>
          <p:spPr>
            <a:xfrm>
              <a:off x="11256237" y="3906813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Ovale 125">
              <a:extLst>
                <a:ext uri="{FF2B5EF4-FFF2-40B4-BE49-F238E27FC236}">
                  <a16:creationId xmlns:a16="http://schemas.microsoft.com/office/drawing/2014/main" id="{6653749B-56E2-B6FC-92E8-990012D59583}"/>
                </a:ext>
              </a:extLst>
            </p:cNvPr>
            <p:cNvSpPr/>
            <p:nvPr/>
          </p:nvSpPr>
          <p:spPr>
            <a:xfrm>
              <a:off x="10556416" y="3728750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Ovale 126">
              <a:extLst>
                <a:ext uri="{FF2B5EF4-FFF2-40B4-BE49-F238E27FC236}">
                  <a16:creationId xmlns:a16="http://schemas.microsoft.com/office/drawing/2014/main" id="{46A17FB6-EB21-7785-85AB-6B4D526DA676}"/>
                </a:ext>
              </a:extLst>
            </p:cNvPr>
            <p:cNvSpPr/>
            <p:nvPr/>
          </p:nvSpPr>
          <p:spPr>
            <a:xfrm>
              <a:off x="10674127" y="3820885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Ovale 127">
              <a:extLst>
                <a:ext uri="{FF2B5EF4-FFF2-40B4-BE49-F238E27FC236}">
                  <a16:creationId xmlns:a16="http://schemas.microsoft.com/office/drawing/2014/main" id="{4613D1AC-0F8B-9A58-62E9-B9048737B1B4}"/>
                </a:ext>
              </a:extLst>
            </p:cNvPr>
            <p:cNvSpPr/>
            <p:nvPr/>
          </p:nvSpPr>
          <p:spPr>
            <a:xfrm>
              <a:off x="10652816" y="3998594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Ovale 128">
              <a:extLst>
                <a:ext uri="{FF2B5EF4-FFF2-40B4-BE49-F238E27FC236}">
                  <a16:creationId xmlns:a16="http://schemas.microsoft.com/office/drawing/2014/main" id="{1242725E-CE77-2E2F-3E34-9F3AFB023CC7}"/>
                </a:ext>
              </a:extLst>
            </p:cNvPr>
            <p:cNvSpPr/>
            <p:nvPr/>
          </p:nvSpPr>
          <p:spPr>
            <a:xfrm>
              <a:off x="9049750" y="2472617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Ovale 129">
              <a:extLst>
                <a:ext uri="{FF2B5EF4-FFF2-40B4-BE49-F238E27FC236}">
                  <a16:creationId xmlns:a16="http://schemas.microsoft.com/office/drawing/2014/main" id="{7D90FE2F-3771-66DA-1236-E213ED242A03}"/>
                </a:ext>
              </a:extLst>
            </p:cNvPr>
            <p:cNvSpPr/>
            <p:nvPr/>
          </p:nvSpPr>
          <p:spPr>
            <a:xfrm>
              <a:off x="9861022" y="2960755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Ovale 130">
              <a:extLst>
                <a:ext uri="{FF2B5EF4-FFF2-40B4-BE49-F238E27FC236}">
                  <a16:creationId xmlns:a16="http://schemas.microsoft.com/office/drawing/2014/main" id="{0BCA9880-AAF2-3C51-0460-AAB6D2116300}"/>
                </a:ext>
              </a:extLst>
            </p:cNvPr>
            <p:cNvSpPr/>
            <p:nvPr/>
          </p:nvSpPr>
          <p:spPr>
            <a:xfrm>
              <a:off x="10013422" y="3113155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Ovale 131">
              <a:extLst>
                <a:ext uri="{FF2B5EF4-FFF2-40B4-BE49-F238E27FC236}">
                  <a16:creationId xmlns:a16="http://schemas.microsoft.com/office/drawing/2014/main" id="{B35F2CDA-B09B-9E9B-2B53-9B74E3FE2740}"/>
                </a:ext>
              </a:extLst>
            </p:cNvPr>
            <p:cNvSpPr/>
            <p:nvPr/>
          </p:nvSpPr>
          <p:spPr>
            <a:xfrm>
              <a:off x="9504658" y="3188782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Ovale 132">
              <a:extLst>
                <a:ext uri="{FF2B5EF4-FFF2-40B4-BE49-F238E27FC236}">
                  <a16:creationId xmlns:a16="http://schemas.microsoft.com/office/drawing/2014/main" id="{DCE6520A-395C-AFC4-001F-A8C41ED7682A}"/>
                </a:ext>
              </a:extLst>
            </p:cNvPr>
            <p:cNvSpPr/>
            <p:nvPr/>
          </p:nvSpPr>
          <p:spPr>
            <a:xfrm>
              <a:off x="9242445" y="2153919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Ovale 133">
              <a:extLst>
                <a:ext uri="{FF2B5EF4-FFF2-40B4-BE49-F238E27FC236}">
                  <a16:creationId xmlns:a16="http://schemas.microsoft.com/office/drawing/2014/main" id="{5E170E10-2580-FA99-E3DD-400C8D736D7A}"/>
                </a:ext>
              </a:extLst>
            </p:cNvPr>
            <p:cNvSpPr/>
            <p:nvPr/>
          </p:nvSpPr>
          <p:spPr>
            <a:xfrm>
              <a:off x="8558789" y="1254447"/>
              <a:ext cx="105744" cy="10847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92" name="Ovale 191">
            <a:extLst>
              <a:ext uri="{FF2B5EF4-FFF2-40B4-BE49-F238E27FC236}">
                <a16:creationId xmlns:a16="http://schemas.microsoft.com/office/drawing/2014/main" id="{98E043ED-87E5-7560-66E3-F924FAC44BDE}"/>
              </a:ext>
            </a:extLst>
          </p:cNvPr>
          <p:cNvSpPr/>
          <p:nvPr/>
        </p:nvSpPr>
        <p:spPr>
          <a:xfrm rot="12956325">
            <a:off x="10295823" y="3121536"/>
            <a:ext cx="1674934" cy="1246615"/>
          </a:xfrm>
          <a:prstGeom prst="ellipse">
            <a:avLst/>
          </a:prstGeom>
          <a:solidFill>
            <a:schemeClr val="bg1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3" name="CasellaDiTesto 192">
            <a:extLst>
              <a:ext uri="{FF2B5EF4-FFF2-40B4-BE49-F238E27FC236}">
                <a16:creationId xmlns:a16="http://schemas.microsoft.com/office/drawing/2014/main" id="{63B7CF82-9746-0F78-2BDD-531241B5BEE0}"/>
              </a:ext>
            </a:extLst>
          </p:cNvPr>
          <p:cNvSpPr txBox="1"/>
          <p:nvPr/>
        </p:nvSpPr>
        <p:spPr>
          <a:xfrm>
            <a:off x="2716212" y="4882326"/>
            <a:ext cx="150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TARANTO</a:t>
            </a:r>
          </a:p>
        </p:txBody>
      </p:sp>
      <p:sp>
        <p:nvSpPr>
          <p:cNvPr id="194" name="CasellaDiTesto 193">
            <a:extLst>
              <a:ext uri="{FF2B5EF4-FFF2-40B4-BE49-F238E27FC236}">
                <a16:creationId xmlns:a16="http://schemas.microsoft.com/office/drawing/2014/main" id="{9025D330-BF1B-3F82-5AD0-53D71DBC2BE2}"/>
              </a:ext>
            </a:extLst>
          </p:cNvPr>
          <p:cNvSpPr txBox="1"/>
          <p:nvPr/>
        </p:nvSpPr>
        <p:spPr>
          <a:xfrm>
            <a:off x="5418842" y="5513351"/>
            <a:ext cx="113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FOGGIA</a:t>
            </a:r>
          </a:p>
        </p:txBody>
      </p:sp>
      <p:sp>
        <p:nvSpPr>
          <p:cNvPr id="195" name="CasellaDiTesto 194">
            <a:extLst>
              <a:ext uri="{FF2B5EF4-FFF2-40B4-BE49-F238E27FC236}">
                <a16:creationId xmlns:a16="http://schemas.microsoft.com/office/drawing/2014/main" id="{51A41DE6-74D5-4A96-54D1-BAFCBA1CAF49}"/>
              </a:ext>
            </a:extLst>
          </p:cNvPr>
          <p:cNvSpPr txBox="1"/>
          <p:nvPr/>
        </p:nvSpPr>
        <p:spPr>
          <a:xfrm>
            <a:off x="2711364" y="5533038"/>
            <a:ext cx="113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TRANI</a:t>
            </a:r>
          </a:p>
        </p:txBody>
      </p:sp>
      <p:sp>
        <p:nvSpPr>
          <p:cNvPr id="196" name="CasellaDiTesto 195">
            <a:extLst>
              <a:ext uri="{FF2B5EF4-FFF2-40B4-BE49-F238E27FC236}">
                <a16:creationId xmlns:a16="http://schemas.microsoft.com/office/drawing/2014/main" id="{323A05BC-C9F9-77FE-A865-8A7BD60C88A4}"/>
              </a:ext>
            </a:extLst>
          </p:cNvPr>
          <p:cNvSpPr txBox="1"/>
          <p:nvPr/>
        </p:nvSpPr>
        <p:spPr>
          <a:xfrm>
            <a:off x="5406825" y="4899245"/>
            <a:ext cx="113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LECCE</a:t>
            </a:r>
          </a:p>
        </p:txBody>
      </p:sp>
      <p:sp>
        <p:nvSpPr>
          <p:cNvPr id="197" name="CasellaDiTesto 196">
            <a:extLst>
              <a:ext uri="{FF2B5EF4-FFF2-40B4-BE49-F238E27FC236}">
                <a16:creationId xmlns:a16="http://schemas.microsoft.com/office/drawing/2014/main" id="{1420B6F6-734E-1BEA-5EC4-04E3CA3E455F}"/>
              </a:ext>
            </a:extLst>
          </p:cNvPr>
          <p:cNvSpPr txBox="1"/>
          <p:nvPr/>
        </p:nvSpPr>
        <p:spPr>
          <a:xfrm>
            <a:off x="5431450" y="5182244"/>
            <a:ext cx="297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V.le Portogallo, 16</a:t>
            </a:r>
          </a:p>
          <a:p>
            <a:endParaRPr lang="it-IT" sz="120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8" name="CasellaDiTesto 197">
            <a:extLst>
              <a:ext uri="{FF2B5EF4-FFF2-40B4-BE49-F238E27FC236}">
                <a16:creationId xmlns:a16="http://schemas.microsoft.com/office/drawing/2014/main" id="{8302D3F2-5406-36FC-F02D-EEB8B2C16735}"/>
              </a:ext>
            </a:extLst>
          </p:cNvPr>
          <p:cNvSpPr txBox="1"/>
          <p:nvPr/>
        </p:nvSpPr>
        <p:spPr>
          <a:xfrm>
            <a:off x="7470658" y="4882326"/>
            <a:ext cx="113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MATERA</a:t>
            </a:r>
          </a:p>
        </p:txBody>
      </p:sp>
      <p:sp>
        <p:nvSpPr>
          <p:cNvPr id="199" name="CasellaDiTesto 198">
            <a:extLst>
              <a:ext uri="{FF2B5EF4-FFF2-40B4-BE49-F238E27FC236}">
                <a16:creationId xmlns:a16="http://schemas.microsoft.com/office/drawing/2014/main" id="{FB54C80F-5956-DA58-8BB3-965A3DA402FA}"/>
              </a:ext>
            </a:extLst>
          </p:cNvPr>
          <p:cNvSpPr txBox="1"/>
          <p:nvPr/>
        </p:nvSpPr>
        <p:spPr>
          <a:xfrm>
            <a:off x="7473904" y="5164527"/>
            <a:ext cx="297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delle Arti, 13/15</a:t>
            </a:r>
          </a:p>
          <a:p>
            <a:r>
              <a:rPr lang="it-IT" sz="12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Via delle Arti, 18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44801DC3-4DBF-F7AB-1771-B25DC54F54E6}"/>
              </a:ext>
            </a:extLst>
          </p:cNvPr>
          <p:cNvCxnSpPr>
            <a:cxnSpLocks/>
          </p:cNvCxnSpPr>
          <p:nvPr/>
        </p:nvCxnSpPr>
        <p:spPr>
          <a:xfrm>
            <a:off x="2582563" y="4890496"/>
            <a:ext cx="0" cy="13242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E4A4188B-B897-FDC7-757A-EB5A3F6C981D}"/>
              </a:ext>
            </a:extLst>
          </p:cNvPr>
          <p:cNvCxnSpPr>
            <a:cxnSpLocks/>
          </p:cNvCxnSpPr>
          <p:nvPr/>
        </p:nvCxnSpPr>
        <p:spPr>
          <a:xfrm>
            <a:off x="5251622" y="4927566"/>
            <a:ext cx="0" cy="13242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C5020EF4-59D4-D6C9-6F4A-04ECD34F738A}"/>
              </a:ext>
            </a:extLst>
          </p:cNvPr>
          <p:cNvCxnSpPr>
            <a:cxnSpLocks/>
          </p:cNvCxnSpPr>
          <p:nvPr/>
        </p:nvCxnSpPr>
        <p:spPr>
          <a:xfrm>
            <a:off x="7301023" y="4927566"/>
            <a:ext cx="0" cy="13242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3BC1AB-E6CC-FA46-CA89-FE36DA0CDED7}"/>
              </a:ext>
            </a:extLst>
          </p:cNvPr>
          <p:cNvSpPr txBox="1"/>
          <p:nvPr/>
        </p:nvSpPr>
        <p:spPr>
          <a:xfrm>
            <a:off x="985785" y="6445938"/>
            <a:ext cx="4413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Update Q2 2023</a:t>
            </a:r>
          </a:p>
        </p:txBody>
      </p:sp>
    </p:spTree>
    <p:extLst>
      <p:ext uri="{BB962C8B-B14F-4D97-AF65-F5344CB8AC3E}">
        <p14:creationId xmlns:p14="http://schemas.microsoft.com/office/powerpoint/2010/main" val="155100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ella 44">
            <a:extLst>
              <a:ext uri="{FF2B5EF4-FFF2-40B4-BE49-F238E27FC236}">
                <a16:creationId xmlns:a16="http://schemas.microsoft.com/office/drawing/2014/main" id="{BBAA1763-9D4D-8F3A-08E2-17795CFE8E3D}"/>
              </a:ext>
            </a:extLst>
          </p:cNvPr>
          <p:cNvGraphicFramePr>
            <a:graphicFrameLocks noGrp="1"/>
          </p:cNvGraphicFramePr>
          <p:nvPr/>
        </p:nvGraphicFramePr>
        <p:xfrm>
          <a:off x="345583" y="2518440"/>
          <a:ext cx="11500833" cy="2627383"/>
        </p:xfrm>
        <a:graphic>
          <a:graphicData uri="http://schemas.openxmlformats.org/drawingml/2006/table">
            <a:tbl>
              <a:tblPr/>
              <a:tblGrid>
                <a:gridCol w="766721">
                  <a:extLst>
                    <a:ext uri="{9D8B030D-6E8A-4147-A177-3AD203B41FA5}">
                      <a16:colId xmlns:a16="http://schemas.microsoft.com/office/drawing/2014/main" val="2659618294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2947675004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958450807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2211854895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178447197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75145556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2790842616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1412626401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1947066846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165631519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633521014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967629314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1387682390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378182616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518511481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1538844027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91455225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522671177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4135784911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1306657678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2065191683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4011222420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849864067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61559268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1590898491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261659173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2910817028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2399440131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932932412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99404913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503732657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3469685176"/>
                    </a:ext>
                  </a:extLst>
                </a:gridCol>
                <a:gridCol w="335441">
                  <a:extLst>
                    <a:ext uri="{9D8B030D-6E8A-4147-A177-3AD203B41FA5}">
                      <a16:colId xmlns:a16="http://schemas.microsoft.com/office/drawing/2014/main" val="2892234434"/>
                    </a:ext>
                  </a:extLst>
                </a:gridCol>
              </a:tblGrid>
              <a:tr h="162453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59507"/>
                  </a:ext>
                </a:extLst>
              </a:tr>
              <a:tr h="507667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Open Sans Condensed Condensed 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876215"/>
                  </a:ext>
                </a:extLst>
              </a:tr>
              <a:tr h="373347">
                <a:tc>
                  <a:txBody>
                    <a:bodyPr/>
                    <a:lstStyle/>
                    <a:p>
                      <a:pPr algn="ctr" fontAlgn="ctr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Open Sans Light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 Light"/>
                        </a:rPr>
                        <a:t>Service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795034"/>
                  </a:ext>
                </a:extLst>
              </a:tr>
              <a:tr h="26398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Bari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  <a:endParaRPr lang="it-IT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228926"/>
                  </a:ext>
                </a:extLst>
              </a:tr>
              <a:tr h="26398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BAT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532404"/>
                  </a:ext>
                </a:extLst>
              </a:tr>
              <a:tr h="26398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Foggia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  <a:endParaRPr lang="it-IT"/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  <a:endParaRPr lang="it-IT"/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821747"/>
                  </a:ext>
                </a:extLst>
              </a:tr>
              <a:tr h="26398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Taranto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366691"/>
                  </a:ext>
                </a:extLst>
              </a:tr>
              <a:tr h="26398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Lecce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403255"/>
                  </a:ext>
                </a:extLst>
              </a:tr>
              <a:tr h="26398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Matera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434087"/>
                  </a:ext>
                </a:extLst>
              </a:tr>
            </a:tbl>
          </a:graphicData>
        </a:graphic>
      </p:graphicFrame>
      <p:pic>
        <p:nvPicPr>
          <p:cNvPr id="47" name="Immagine 46">
            <a:extLst>
              <a:ext uri="{FF2B5EF4-FFF2-40B4-BE49-F238E27FC236}">
                <a16:creationId xmlns:a16="http://schemas.microsoft.com/office/drawing/2014/main" id="{433872C5-6A12-2700-4D0C-6A0F9CBB4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21" y="2525899"/>
            <a:ext cx="819150" cy="830262"/>
          </a:xfrm>
          <a:prstGeom prst="rect">
            <a:avLst/>
          </a:prstGeom>
        </p:spPr>
      </p:pic>
      <p:pic>
        <p:nvPicPr>
          <p:cNvPr id="48" name="Immagine 47" descr="Immagine che contiene testo&#10;&#10;Descrizione generata automaticamente">
            <a:extLst>
              <a:ext uri="{FF2B5EF4-FFF2-40B4-BE49-F238E27FC236}">
                <a16:creationId xmlns:a16="http://schemas.microsoft.com/office/drawing/2014/main" id="{01D2E794-CC03-90F1-58E3-C22204CB3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8" y="2612896"/>
            <a:ext cx="682148" cy="694899"/>
          </a:xfrm>
          <a:prstGeom prst="rect">
            <a:avLst/>
          </a:prstGeom>
        </p:spPr>
      </p:pic>
      <p:pic>
        <p:nvPicPr>
          <p:cNvPr id="50" name="Immagine 49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7C64D124-571C-D2D7-0134-D730E1301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67" y="2456528"/>
            <a:ext cx="987425" cy="957263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9885DDA2-0E2F-5B28-2D92-C63783290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62" y="2527043"/>
            <a:ext cx="835025" cy="844550"/>
          </a:xfrm>
          <a:prstGeom prst="rect">
            <a:avLst/>
          </a:prstGeom>
        </p:spPr>
      </p:pic>
      <p:pic>
        <p:nvPicPr>
          <p:cNvPr id="52" name="Immagine 51" descr="Immagine che contiene testo, silhouette, cielo notturno&#10;&#10;Descrizione generata automaticamente">
            <a:extLst>
              <a:ext uri="{FF2B5EF4-FFF2-40B4-BE49-F238E27FC236}">
                <a16:creationId xmlns:a16="http://schemas.microsoft.com/office/drawing/2014/main" id="{450A413C-9754-4F78-06C2-C5AD152225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506" y="2627055"/>
            <a:ext cx="638175" cy="644525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9DED13C0-CE29-96D9-5914-582EC2C748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81" y="2462663"/>
            <a:ext cx="979487" cy="995363"/>
          </a:xfrm>
          <a:prstGeom prst="rect">
            <a:avLst/>
          </a:prstGeom>
        </p:spPr>
      </p:pic>
      <p:pic>
        <p:nvPicPr>
          <p:cNvPr id="54" name="Immagine 53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8648B062-54DF-3797-616C-61EB605C0D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41" y="2498030"/>
            <a:ext cx="933450" cy="949325"/>
          </a:xfrm>
          <a:prstGeom prst="rect">
            <a:avLst/>
          </a:prstGeom>
        </p:spPr>
      </p:pic>
      <p:pic>
        <p:nvPicPr>
          <p:cNvPr id="55" name="Immagine 54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A7C887D4-1A29-B18A-7EA3-34DD03908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25" y="2477763"/>
            <a:ext cx="971550" cy="987425"/>
          </a:xfrm>
          <a:prstGeom prst="rect">
            <a:avLst/>
          </a:prstGeom>
        </p:spPr>
      </p:pic>
      <p:pic>
        <p:nvPicPr>
          <p:cNvPr id="57" name="Immagine 56" descr="Immagine che contiene testo, silhouette, cielo notturno&#10;&#10;Descrizione generata automaticamente">
            <a:extLst>
              <a:ext uri="{FF2B5EF4-FFF2-40B4-BE49-F238E27FC236}">
                <a16:creationId xmlns:a16="http://schemas.microsoft.com/office/drawing/2014/main" id="{BF538539-B32C-D4B4-5C54-37DFB1F06F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0" y="2560676"/>
            <a:ext cx="812800" cy="823912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10B5A502-24EE-5808-F860-0748017A01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885" y="2840487"/>
            <a:ext cx="549079" cy="145327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F954AFE2-8561-78EB-1DD4-5CC8A256A2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875" y="3034354"/>
            <a:ext cx="584200" cy="45846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91AA3634-648A-A6D0-C382-56A3B53B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420" y="2810941"/>
            <a:ext cx="577512" cy="3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ttangolo 63">
            <a:extLst>
              <a:ext uri="{FF2B5EF4-FFF2-40B4-BE49-F238E27FC236}">
                <a16:creationId xmlns:a16="http://schemas.microsoft.com/office/drawing/2014/main" id="{EB1F7C3E-7D86-74B6-7A7E-C3A4C186A4B9}"/>
              </a:ext>
            </a:extLst>
          </p:cNvPr>
          <p:cNvSpPr/>
          <p:nvPr/>
        </p:nvSpPr>
        <p:spPr>
          <a:xfrm>
            <a:off x="558209" y="614954"/>
            <a:ext cx="10978117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4.1 </a:t>
            </a: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OVERVIEW BRAND BY SITES</a:t>
            </a:r>
            <a:endParaRPr lang="it-IT" sz="3000" dirty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8A1960-754D-6F66-B32D-933BF717F0AD}"/>
              </a:ext>
            </a:extLst>
          </p:cNvPr>
          <p:cNvSpPr txBox="1"/>
          <p:nvPr/>
        </p:nvSpPr>
        <p:spPr>
          <a:xfrm>
            <a:off x="1061213" y="5520254"/>
            <a:ext cx="4413380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900">
                <a:latin typeface="Open Sans Light"/>
                <a:ea typeface="Open Sans Light"/>
                <a:cs typeface="Open Sans Light"/>
              </a:rPr>
              <a:t>Update Q1 2024</a:t>
            </a:r>
          </a:p>
        </p:txBody>
      </p:sp>
      <p:pic>
        <p:nvPicPr>
          <p:cNvPr id="2" name="Immagine 1" descr="Immagine che contiene Elementi grafici, nero, Carattere, schermata&#10;&#10;Descrizione generata automaticamente">
            <a:extLst>
              <a:ext uri="{FF2B5EF4-FFF2-40B4-BE49-F238E27FC236}">
                <a16:creationId xmlns:a16="http://schemas.microsoft.com/office/drawing/2014/main" id="{956002D2-0DE2-C424-3016-A29CD76E4B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3763" y="2664034"/>
            <a:ext cx="464390" cy="593247"/>
          </a:xfrm>
          <a:prstGeom prst="rect">
            <a:avLst/>
          </a:prstGeom>
        </p:spPr>
      </p:pic>
      <p:pic>
        <p:nvPicPr>
          <p:cNvPr id="7" name="Immagine 6" descr="Immagine che contiene nero, schermata, oscurità&#10;&#10;Descrizione generata automaticamente">
            <a:extLst>
              <a:ext uri="{FF2B5EF4-FFF2-40B4-BE49-F238E27FC236}">
                <a16:creationId xmlns:a16="http://schemas.microsoft.com/office/drawing/2014/main" id="{8734A496-C800-E64C-2247-DD6F35B8A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11047" y="2905364"/>
            <a:ext cx="641231" cy="173608"/>
          </a:xfrm>
          <a:prstGeom prst="rect">
            <a:avLst/>
          </a:prstGeom>
        </p:spPr>
      </p:pic>
      <p:pic>
        <p:nvPicPr>
          <p:cNvPr id="8" name="Immagine 7" descr="Immagine che contiene simbolo, logo, Elementi grafici, nero&#10;&#10;Descrizione generata automaticamente">
            <a:extLst>
              <a:ext uri="{FF2B5EF4-FFF2-40B4-BE49-F238E27FC236}">
                <a16:creationId xmlns:a16="http://schemas.microsoft.com/office/drawing/2014/main" id="{F0FBFCB5-5F20-8ACB-82DD-261D0F53B8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37812" y="2672781"/>
            <a:ext cx="507522" cy="632784"/>
          </a:xfrm>
          <a:prstGeom prst="rect">
            <a:avLst/>
          </a:prstGeom>
        </p:spPr>
      </p:pic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E01ED88-C019-2A4F-70A8-E00A60BD29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00059" y="2714356"/>
            <a:ext cx="457560" cy="507701"/>
          </a:xfrm>
          <a:prstGeom prst="rect">
            <a:avLst/>
          </a:prstGeom>
        </p:spPr>
      </p:pic>
      <p:pic>
        <p:nvPicPr>
          <p:cNvPr id="11" name="Immagine 10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C46EF6F-655F-2998-20C9-0CDD1BE657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70748" y="2770935"/>
            <a:ext cx="359615" cy="3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3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62F129C-8592-8B42-AB59-D34F19F0ACC6}"/>
              </a:ext>
            </a:extLst>
          </p:cNvPr>
          <p:cNvSpPr/>
          <p:nvPr/>
        </p:nvSpPr>
        <p:spPr>
          <a:xfrm>
            <a:off x="558210" y="614954"/>
            <a:ext cx="4557488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lang="it-IT" sz="30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KEY METRICS 2023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D346D9F-0BC2-50DF-4D15-7DA4F95F1DC5}"/>
              </a:ext>
            </a:extLst>
          </p:cNvPr>
          <p:cNvSpPr txBox="1"/>
          <p:nvPr/>
        </p:nvSpPr>
        <p:spPr>
          <a:xfrm>
            <a:off x="6225707" y="1254994"/>
            <a:ext cx="3011276" cy="3802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it-IT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Locations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6CC8AA0-B96E-9BF0-A8AA-8B17807F7C2D}"/>
              </a:ext>
            </a:extLst>
          </p:cNvPr>
          <p:cNvSpPr txBox="1"/>
          <p:nvPr/>
        </p:nvSpPr>
        <p:spPr>
          <a:xfrm>
            <a:off x="6240460" y="1755454"/>
            <a:ext cx="3011276" cy="3802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it-IT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Showroom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244EF645-D0EA-6C0D-EE7D-D4DBDD05CC98}"/>
              </a:ext>
            </a:extLst>
          </p:cNvPr>
          <p:cNvSpPr txBox="1"/>
          <p:nvPr/>
        </p:nvSpPr>
        <p:spPr>
          <a:xfrm>
            <a:off x="6240460" y="2277819"/>
            <a:ext cx="3011276" cy="3802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it-IT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Brand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03121611-41F1-DEC6-DF4F-AD092F126739}"/>
              </a:ext>
            </a:extLst>
          </p:cNvPr>
          <p:cNvSpPr txBox="1"/>
          <p:nvPr/>
        </p:nvSpPr>
        <p:spPr>
          <a:xfrm>
            <a:off x="6240461" y="2834050"/>
            <a:ext cx="3011275" cy="307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Net revenue 2023 </a:t>
            </a:r>
            <a:r>
              <a:rPr lang="it-IT" sz="10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(MIO)</a:t>
            </a:r>
            <a:endParaRPr lang="it-IT" sz="1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2B0A8F71-E88E-CF83-FEBA-5248D902CC78}"/>
              </a:ext>
            </a:extLst>
          </p:cNvPr>
          <p:cNvSpPr txBox="1"/>
          <p:nvPr/>
        </p:nvSpPr>
        <p:spPr>
          <a:xfrm>
            <a:off x="6493165" y="3967138"/>
            <a:ext cx="3343363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 </a:t>
            </a:r>
            <a:r>
              <a:rPr lang="it-IT" sz="14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Vehicle</a:t>
            </a:r>
            <a:r>
              <a:rPr lang="it-IT" sz="1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sales ‘23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C7111ED5-FA4E-3B7C-8832-819ABA2D2C3E}"/>
              </a:ext>
            </a:extLst>
          </p:cNvPr>
          <p:cNvSpPr txBox="1"/>
          <p:nvPr/>
        </p:nvSpPr>
        <p:spPr>
          <a:xfrm>
            <a:off x="6493165" y="4499542"/>
            <a:ext cx="3343363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Used</a:t>
            </a:r>
            <a:r>
              <a:rPr lang="it-IT" sz="1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/km0 </a:t>
            </a:r>
            <a:r>
              <a:rPr lang="it-IT" sz="14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Vehicle</a:t>
            </a:r>
            <a:r>
              <a:rPr lang="it-IT" sz="1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sales ‘23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0AF280B7-FE59-8A1B-61E2-B5BDE8F01D00}"/>
              </a:ext>
            </a:extLst>
          </p:cNvPr>
          <p:cNvSpPr txBox="1"/>
          <p:nvPr/>
        </p:nvSpPr>
        <p:spPr>
          <a:xfrm>
            <a:off x="6248245" y="5095725"/>
            <a:ext cx="2995704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it-IT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Assistance </a:t>
            </a:r>
            <a:r>
              <a:rPr lang="it-IT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operation</a:t>
            </a:r>
            <a:r>
              <a:rPr lang="it-IT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‘23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4AA291A5-48E2-EE28-6AF5-477144883BB9}"/>
              </a:ext>
            </a:extLst>
          </p:cNvPr>
          <p:cNvSpPr txBox="1"/>
          <p:nvPr/>
        </p:nvSpPr>
        <p:spPr>
          <a:xfrm>
            <a:off x="6240460" y="5604633"/>
            <a:ext cx="2995704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it-IT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Employee</a:t>
            </a:r>
            <a:r>
              <a:rPr lang="it-IT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‘23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7C7D1191-CF7D-FC0D-5A84-74E233B2AA89}"/>
              </a:ext>
            </a:extLst>
          </p:cNvPr>
          <p:cNvSpPr txBox="1"/>
          <p:nvPr/>
        </p:nvSpPr>
        <p:spPr>
          <a:xfrm>
            <a:off x="9353156" y="1254993"/>
            <a:ext cx="964129" cy="307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50ECD66D-CBBF-8F09-2E0A-96644FCD17FC}"/>
              </a:ext>
            </a:extLst>
          </p:cNvPr>
          <p:cNvSpPr txBox="1"/>
          <p:nvPr/>
        </p:nvSpPr>
        <p:spPr>
          <a:xfrm>
            <a:off x="9353155" y="1764956"/>
            <a:ext cx="964130" cy="307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C9F40EA9-44F4-356E-8687-AB8CEB79F947}"/>
              </a:ext>
            </a:extLst>
          </p:cNvPr>
          <p:cNvSpPr txBox="1"/>
          <p:nvPr/>
        </p:nvSpPr>
        <p:spPr>
          <a:xfrm>
            <a:off x="9353156" y="2285249"/>
            <a:ext cx="964131" cy="307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5804ADFF-EDAE-7D0F-DF5F-4F587BA4E90E}"/>
              </a:ext>
            </a:extLst>
          </p:cNvPr>
          <p:cNvSpPr txBox="1"/>
          <p:nvPr/>
        </p:nvSpPr>
        <p:spPr>
          <a:xfrm>
            <a:off x="9353155" y="2831575"/>
            <a:ext cx="964133" cy="307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263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32B8D800-27BA-2849-0DAE-DD801E09AC3C}"/>
              </a:ext>
            </a:extLst>
          </p:cNvPr>
          <p:cNvSpPr txBox="1"/>
          <p:nvPr/>
        </p:nvSpPr>
        <p:spPr>
          <a:xfrm>
            <a:off x="9953520" y="3958244"/>
            <a:ext cx="964129" cy="307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4697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D6E127A8-E46C-88E4-2A57-A04C2CD4E28D}"/>
              </a:ext>
            </a:extLst>
          </p:cNvPr>
          <p:cNvSpPr txBox="1"/>
          <p:nvPr/>
        </p:nvSpPr>
        <p:spPr>
          <a:xfrm>
            <a:off x="6240461" y="3370309"/>
            <a:ext cx="3011275" cy="3077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it-IT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Vehicle</a:t>
            </a:r>
            <a:r>
              <a:rPr lang="it-IT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volume 2023</a:t>
            </a: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985756EB-1C63-343E-897D-A02E8726555A}"/>
              </a:ext>
            </a:extLst>
          </p:cNvPr>
          <p:cNvSpPr txBox="1"/>
          <p:nvPr/>
        </p:nvSpPr>
        <p:spPr>
          <a:xfrm>
            <a:off x="9353155" y="3367835"/>
            <a:ext cx="964133" cy="307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7396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3F3893D6-2D03-8AA5-F08D-B6E1DA61B0B9}"/>
              </a:ext>
            </a:extLst>
          </p:cNvPr>
          <p:cNvSpPr txBox="1"/>
          <p:nvPr/>
        </p:nvSpPr>
        <p:spPr>
          <a:xfrm>
            <a:off x="9953520" y="4494504"/>
            <a:ext cx="964129" cy="3077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2486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03CF0C3B-E3E4-62EB-A9BF-4FA61FD9E147}"/>
              </a:ext>
            </a:extLst>
          </p:cNvPr>
          <p:cNvSpPr txBox="1"/>
          <p:nvPr/>
        </p:nvSpPr>
        <p:spPr>
          <a:xfrm>
            <a:off x="9367909" y="5105395"/>
            <a:ext cx="964129" cy="307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31358</a:t>
            </a: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5C5CD827-125E-052A-2F8A-A760AACE09B0}"/>
              </a:ext>
            </a:extLst>
          </p:cNvPr>
          <p:cNvSpPr txBox="1"/>
          <p:nvPr/>
        </p:nvSpPr>
        <p:spPr>
          <a:xfrm>
            <a:off x="9371533" y="5615044"/>
            <a:ext cx="964129" cy="307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316</a:t>
            </a:r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F2E6674A-9F26-7354-48FE-3C7819A0BD2C}"/>
              </a:ext>
            </a:extLst>
          </p:cNvPr>
          <p:cNvSpPr txBox="1"/>
          <p:nvPr/>
        </p:nvSpPr>
        <p:spPr>
          <a:xfrm>
            <a:off x="1120189" y="6377387"/>
            <a:ext cx="4413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Source: Management Information - </a:t>
            </a:r>
            <a:r>
              <a:rPr lang="it-IT" sz="90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Confidential</a:t>
            </a:r>
            <a:endParaRPr lang="it-IT" sz="9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37BD47-3993-0016-73A1-2BB73EC55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349" y="2895995"/>
            <a:ext cx="3495396" cy="21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67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62F129C-8592-8B42-AB59-D34F19F0ACC6}"/>
              </a:ext>
            </a:extLst>
          </p:cNvPr>
          <p:cNvSpPr/>
          <p:nvPr/>
        </p:nvSpPr>
        <p:spPr>
          <a:xfrm>
            <a:off x="558209" y="614954"/>
            <a:ext cx="10978117" cy="79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t-IT" sz="3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lang="it-IT" sz="3000" dirty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STRUTTURA ORGANIZZATIVA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32EB137B-2B52-C204-DFB0-2D62E007ED2A}"/>
              </a:ext>
            </a:extLst>
          </p:cNvPr>
          <p:cNvSpPr txBox="1"/>
          <p:nvPr/>
        </p:nvSpPr>
        <p:spPr>
          <a:xfrm>
            <a:off x="1058541" y="1384280"/>
            <a:ext cx="9807807" cy="542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Maldarizzi Automotive S.p.A. dispone di una </a:t>
            </a:r>
            <a:r>
              <a:rPr lang="it-IT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esperto e qualificato</a:t>
            </a:r>
            <a:r>
              <a:rPr lang="it-IT" sz="140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continuamente addestrato e con dimostrata lealtà, in particolar modo su ruoli chiave.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538F868-F0DB-EAB0-F6CE-2F1294C0CE0B}"/>
              </a:ext>
            </a:extLst>
          </p:cNvPr>
          <p:cNvSpPr txBox="1"/>
          <p:nvPr/>
        </p:nvSpPr>
        <p:spPr>
          <a:xfrm>
            <a:off x="1114699" y="5416829"/>
            <a:ext cx="97516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La struttura di vendita è particolarmente strutturata per permettere operazioni sales su di un target ampio e completo. </a:t>
            </a:r>
          </a:p>
          <a:p>
            <a:pPr algn="ctr"/>
            <a:r>
              <a:rPr lang="it-IT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 reparti di staff hanno funzioni trasversali che permettono di gestire una customer </a:t>
            </a:r>
            <a:r>
              <a:rPr lang="it-IT" sz="14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journey</a:t>
            </a:r>
            <a:r>
              <a:rPr lang="it-IT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completa e su qualsiasi punto di contatto </a:t>
            </a:r>
            <a:r>
              <a:rPr lang="it-IT" sz="14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phigital</a:t>
            </a:r>
            <a:r>
              <a:rPr lang="it-IT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. L’azienda ha sempre avuto un forte focus sulla digitalizzazione dei processi in tutti i reparti.</a:t>
            </a:r>
          </a:p>
        </p:txBody>
      </p:sp>
      <p:cxnSp>
        <p:nvCxnSpPr>
          <p:cNvPr id="20" name="Connettore diritto 17">
            <a:extLst>
              <a:ext uri="{FF2B5EF4-FFF2-40B4-BE49-F238E27FC236}">
                <a16:creationId xmlns:a16="http://schemas.microsoft.com/office/drawing/2014/main" id="{42B1336C-AA6D-F26F-4A9E-AF0C91B43E7C}"/>
              </a:ext>
            </a:extLst>
          </p:cNvPr>
          <p:cNvCxnSpPr>
            <a:cxnSpLocks/>
          </p:cNvCxnSpPr>
          <p:nvPr/>
        </p:nvCxnSpPr>
        <p:spPr>
          <a:xfrm>
            <a:off x="3765946" y="4944951"/>
            <a:ext cx="47666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17">
            <a:extLst>
              <a:ext uri="{FF2B5EF4-FFF2-40B4-BE49-F238E27FC236}">
                <a16:creationId xmlns:a16="http://schemas.microsoft.com/office/drawing/2014/main" id="{5D9A6801-BBB5-003E-AD24-71EFDF03986A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3866912" y="3113990"/>
            <a:ext cx="47666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18">
            <a:extLst>
              <a:ext uri="{FF2B5EF4-FFF2-40B4-BE49-F238E27FC236}">
                <a16:creationId xmlns:a16="http://schemas.microsoft.com/office/drawing/2014/main" id="{EBF51E46-86B5-5F65-EDBF-65994034EB8A}"/>
              </a:ext>
            </a:extLst>
          </p:cNvPr>
          <p:cNvCxnSpPr>
            <a:cxnSpLocks/>
          </p:cNvCxnSpPr>
          <p:nvPr/>
        </p:nvCxnSpPr>
        <p:spPr>
          <a:xfrm flipH="1" flipV="1">
            <a:off x="6136220" y="2294700"/>
            <a:ext cx="13045" cy="1177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tangolo 46">
            <a:extLst>
              <a:ext uri="{FF2B5EF4-FFF2-40B4-BE49-F238E27FC236}">
                <a16:creationId xmlns:a16="http://schemas.microsoft.com/office/drawing/2014/main" id="{41813E7D-488C-CD59-0BA6-263BA3A836D9}"/>
              </a:ext>
            </a:extLst>
          </p:cNvPr>
          <p:cNvSpPr/>
          <p:nvPr/>
        </p:nvSpPr>
        <p:spPr>
          <a:xfrm>
            <a:off x="5293434" y="2285105"/>
            <a:ext cx="1685571" cy="4624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</a:t>
            </a:r>
          </a:p>
        </p:txBody>
      </p:sp>
      <p:cxnSp>
        <p:nvCxnSpPr>
          <p:cNvPr id="49" name="Connettore diritto 18">
            <a:extLst>
              <a:ext uri="{FF2B5EF4-FFF2-40B4-BE49-F238E27FC236}">
                <a16:creationId xmlns:a16="http://schemas.microsoft.com/office/drawing/2014/main" id="{99B995C4-53D6-C26A-65B1-9994FAA29815}"/>
              </a:ext>
            </a:extLst>
          </p:cNvPr>
          <p:cNvCxnSpPr>
            <a:cxnSpLocks/>
          </p:cNvCxnSpPr>
          <p:nvPr/>
        </p:nvCxnSpPr>
        <p:spPr>
          <a:xfrm flipV="1">
            <a:off x="3022307" y="3225160"/>
            <a:ext cx="0" cy="1860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18">
            <a:extLst>
              <a:ext uri="{FF2B5EF4-FFF2-40B4-BE49-F238E27FC236}">
                <a16:creationId xmlns:a16="http://schemas.microsoft.com/office/drawing/2014/main" id="{118FD73E-B8E0-CA82-38B6-9E8416B7A182}"/>
              </a:ext>
            </a:extLst>
          </p:cNvPr>
          <p:cNvCxnSpPr>
            <a:cxnSpLocks/>
          </p:cNvCxnSpPr>
          <p:nvPr/>
        </p:nvCxnSpPr>
        <p:spPr>
          <a:xfrm flipV="1">
            <a:off x="9274402" y="3107647"/>
            <a:ext cx="0" cy="1860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18">
            <a:extLst>
              <a:ext uri="{FF2B5EF4-FFF2-40B4-BE49-F238E27FC236}">
                <a16:creationId xmlns:a16="http://schemas.microsoft.com/office/drawing/2014/main" id="{D2562D7B-F53B-93C1-C6E0-CF7358E081FA}"/>
              </a:ext>
            </a:extLst>
          </p:cNvPr>
          <p:cNvCxnSpPr>
            <a:cxnSpLocks/>
          </p:cNvCxnSpPr>
          <p:nvPr/>
        </p:nvCxnSpPr>
        <p:spPr>
          <a:xfrm flipV="1">
            <a:off x="5126059" y="3050842"/>
            <a:ext cx="0" cy="1860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18">
            <a:extLst>
              <a:ext uri="{FF2B5EF4-FFF2-40B4-BE49-F238E27FC236}">
                <a16:creationId xmlns:a16="http://schemas.microsoft.com/office/drawing/2014/main" id="{22778D2D-CDEC-78DD-C475-4F8EBC708FAE}"/>
              </a:ext>
            </a:extLst>
          </p:cNvPr>
          <p:cNvCxnSpPr>
            <a:cxnSpLocks/>
          </p:cNvCxnSpPr>
          <p:nvPr/>
        </p:nvCxnSpPr>
        <p:spPr>
          <a:xfrm flipV="1">
            <a:off x="7178356" y="3075128"/>
            <a:ext cx="0" cy="1860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tangolo 52">
            <a:extLst>
              <a:ext uri="{FF2B5EF4-FFF2-40B4-BE49-F238E27FC236}">
                <a16:creationId xmlns:a16="http://schemas.microsoft.com/office/drawing/2014/main" id="{96F50A50-B9EC-CB97-28E6-B1CCAE7A2271}"/>
              </a:ext>
            </a:extLst>
          </p:cNvPr>
          <p:cNvSpPr/>
          <p:nvPr/>
        </p:nvSpPr>
        <p:spPr>
          <a:xfrm>
            <a:off x="2187125" y="2882756"/>
            <a:ext cx="1679787" cy="46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</a:t>
            </a:r>
          </a:p>
          <a:p>
            <a:pPr algn="ctr"/>
            <a:r>
              <a:rPr lang="it-IT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COMUNICAZIONE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B16BF5D5-413E-FF3E-EE81-B4A6254F414C}"/>
              </a:ext>
            </a:extLst>
          </p:cNvPr>
          <p:cNvSpPr/>
          <p:nvPr/>
        </p:nvSpPr>
        <p:spPr>
          <a:xfrm>
            <a:off x="8431617" y="2882756"/>
            <a:ext cx="1685571" cy="46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ICT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E7003A92-A5BD-2B7D-BF32-9CBB913A0C3F}"/>
              </a:ext>
            </a:extLst>
          </p:cNvPr>
          <p:cNvSpPr/>
          <p:nvPr/>
        </p:nvSpPr>
        <p:spPr>
          <a:xfrm>
            <a:off x="4264767" y="2882756"/>
            <a:ext cx="1685571" cy="46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2A74FFA0-72CD-C66C-82B9-D18812C235D7}"/>
              </a:ext>
            </a:extLst>
          </p:cNvPr>
          <p:cNvSpPr/>
          <p:nvPr/>
        </p:nvSpPr>
        <p:spPr>
          <a:xfrm>
            <a:off x="6348192" y="2882756"/>
            <a:ext cx="1685571" cy="44978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&amp; ADMINISTRATION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EFF92B95-72F2-BF6A-7338-01D4C9FFFF0D}"/>
              </a:ext>
            </a:extLst>
          </p:cNvPr>
          <p:cNvSpPr/>
          <p:nvPr/>
        </p:nvSpPr>
        <p:spPr>
          <a:xfrm>
            <a:off x="2191046" y="4704166"/>
            <a:ext cx="1662522" cy="4624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SALES</a:t>
            </a: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6411F527-4A1F-8059-D267-13386436CBE2}"/>
              </a:ext>
            </a:extLst>
          </p:cNvPr>
          <p:cNvSpPr/>
          <p:nvPr/>
        </p:nvSpPr>
        <p:spPr>
          <a:xfrm>
            <a:off x="4293364" y="4704166"/>
            <a:ext cx="1672054" cy="4624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 SALES</a:t>
            </a: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C0226678-EE18-0D6F-D452-BF58F2E6F205}"/>
              </a:ext>
            </a:extLst>
          </p:cNvPr>
          <p:cNvSpPr/>
          <p:nvPr/>
        </p:nvSpPr>
        <p:spPr>
          <a:xfrm>
            <a:off x="6362667" y="4704166"/>
            <a:ext cx="1671096" cy="4624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&amp; BODY CAR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0D1FED15-C38B-9618-2334-1D00BE8C8481}"/>
              </a:ext>
            </a:extLst>
          </p:cNvPr>
          <p:cNvSpPr/>
          <p:nvPr/>
        </p:nvSpPr>
        <p:spPr>
          <a:xfrm>
            <a:off x="8443892" y="4704166"/>
            <a:ext cx="1673297" cy="4624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SPARE PARTS</a:t>
            </a: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30B6A46E-755E-E846-18EE-72CA37A514F8}"/>
              </a:ext>
            </a:extLst>
          </p:cNvPr>
          <p:cNvSpPr/>
          <p:nvPr/>
        </p:nvSpPr>
        <p:spPr>
          <a:xfrm>
            <a:off x="1811614" y="3448463"/>
            <a:ext cx="8675302" cy="11223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CD2CD"/>
              </a:solidFill>
              <a:latin typeface="MALDARIZZI" pitchFamily="50" charset="0"/>
            </a:endParaRPr>
          </a:p>
        </p:txBody>
      </p:sp>
      <p:pic>
        <p:nvPicPr>
          <p:cNvPr id="77" name="Immagine 7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AD5ACD4-9ACA-EB12-F442-929AE0445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670" y="4179171"/>
            <a:ext cx="575394" cy="232499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6638AFE1-4CFC-513D-253D-77379638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801" y="3696988"/>
            <a:ext cx="670155" cy="107556"/>
          </a:xfrm>
          <a:prstGeom prst="rect">
            <a:avLst/>
          </a:prstGeom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A541DDC8-7C4F-B816-462E-BB3B48E4F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290" y="3961273"/>
            <a:ext cx="701569" cy="64534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67DF25F1-3439-9B79-3E83-7F851E1948CF}"/>
              </a:ext>
            </a:extLst>
          </p:cNvPr>
          <p:cNvGrpSpPr/>
          <p:nvPr/>
        </p:nvGrpSpPr>
        <p:grpSpPr>
          <a:xfrm>
            <a:off x="2859155" y="3394818"/>
            <a:ext cx="5170485" cy="1297231"/>
            <a:chOff x="3170880" y="3394818"/>
            <a:chExt cx="5170485" cy="1297231"/>
          </a:xfrm>
        </p:grpSpPr>
        <p:pic>
          <p:nvPicPr>
            <p:cNvPr id="88" name="Elemento grafico 87">
              <a:extLst>
                <a:ext uri="{FF2B5EF4-FFF2-40B4-BE49-F238E27FC236}">
                  <a16:creationId xmlns:a16="http://schemas.microsoft.com/office/drawing/2014/main" id="{A042B3E6-56F4-1CEE-940E-872DAF617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84785" y="3647885"/>
              <a:ext cx="701569" cy="312930"/>
            </a:xfrm>
            <a:prstGeom prst="rect">
              <a:avLst/>
            </a:prstGeom>
          </p:spPr>
        </p:pic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C84CA5F9-A482-AB58-6DEA-E6193AB61B3B}"/>
                </a:ext>
              </a:extLst>
            </p:cNvPr>
            <p:cNvGrpSpPr/>
            <p:nvPr/>
          </p:nvGrpSpPr>
          <p:grpSpPr>
            <a:xfrm>
              <a:off x="3170880" y="3394818"/>
              <a:ext cx="5170485" cy="1297231"/>
              <a:chOff x="3170880" y="3394818"/>
              <a:chExt cx="5170485" cy="1297231"/>
            </a:xfrm>
          </p:grpSpPr>
          <p:pic>
            <p:nvPicPr>
              <p:cNvPr id="64" name="Immagine 63">
                <a:extLst>
                  <a:ext uri="{FF2B5EF4-FFF2-40B4-BE49-F238E27FC236}">
                    <a16:creationId xmlns:a16="http://schemas.microsoft.com/office/drawing/2014/main" id="{F38E95BD-E0C7-301C-4C62-5754FFC78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4845" y="3394818"/>
                <a:ext cx="792008" cy="793048"/>
              </a:xfrm>
              <a:prstGeom prst="rect">
                <a:avLst/>
              </a:prstGeom>
            </p:spPr>
          </p:pic>
          <p:pic>
            <p:nvPicPr>
              <p:cNvPr id="65" name="Immagine 64">
                <a:extLst>
                  <a:ext uri="{FF2B5EF4-FFF2-40B4-BE49-F238E27FC236}">
                    <a16:creationId xmlns:a16="http://schemas.microsoft.com/office/drawing/2014/main" id="{D41D84D1-9210-F91C-CB34-F2EF51D5F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3786" y="3398972"/>
                <a:ext cx="813232" cy="793048"/>
              </a:xfrm>
              <a:prstGeom prst="rect">
                <a:avLst/>
              </a:prstGeom>
            </p:spPr>
          </p:pic>
          <p:pic>
            <p:nvPicPr>
              <p:cNvPr id="71" name="Immagine 70" descr="Immagine che contiene testo&#10;&#10;Descrizione generata automaticamente">
                <a:extLst>
                  <a:ext uri="{FF2B5EF4-FFF2-40B4-BE49-F238E27FC236}">
                    <a16:creationId xmlns:a16="http://schemas.microsoft.com/office/drawing/2014/main" id="{2CB1CCB3-30B3-B643-1229-0B1C2C663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0880" y="3910852"/>
                <a:ext cx="673616" cy="691915"/>
              </a:xfrm>
              <a:prstGeom prst="rect">
                <a:avLst/>
              </a:prstGeom>
            </p:spPr>
          </p:pic>
          <p:pic>
            <p:nvPicPr>
              <p:cNvPr id="72" name="Immagine 71" descr="Immagine che contiene testo&#10;&#10;Descrizione generata automaticamente">
                <a:extLst>
                  <a:ext uri="{FF2B5EF4-FFF2-40B4-BE49-F238E27FC236}">
                    <a16:creationId xmlns:a16="http://schemas.microsoft.com/office/drawing/2014/main" id="{5A2FD85E-49DB-B6A6-9636-F45E5BD9C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5681" y="3903011"/>
                <a:ext cx="688882" cy="707596"/>
              </a:xfrm>
              <a:prstGeom prst="rect">
                <a:avLst/>
              </a:prstGeom>
            </p:spPr>
          </p:pic>
          <p:pic>
            <p:nvPicPr>
              <p:cNvPr id="74" name="Immagine 73">
                <a:extLst>
                  <a:ext uri="{FF2B5EF4-FFF2-40B4-BE49-F238E27FC236}">
                    <a16:creationId xmlns:a16="http://schemas.microsoft.com/office/drawing/2014/main" id="{FC228237-B6A1-2E23-4EC1-BC0E4B5BB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5357" y="3879352"/>
                <a:ext cx="734949" cy="754914"/>
              </a:xfrm>
              <a:prstGeom prst="rect">
                <a:avLst/>
              </a:prstGeom>
            </p:spPr>
          </p:pic>
          <p:pic>
            <p:nvPicPr>
              <p:cNvPr id="75" name="Immagine 74">
                <a:extLst>
                  <a:ext uri="{FF2B5EF4-FFF2-40B4-BE49-F238E27FC236}">
                    <a16:creationId xmlns:a16="http://schemas.microsoft.com/office/drawing/2014/main" id="{7001AF1D-D308-F41C-FD8E-4B0F1A137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1278" y="3805791"/>
                <a:ext cx="862819" cy="886258"/>
              </a:xfrm>
              <a:prstGeom prst="rect">
                <a:avLst/>
              </a:prstGeom>
            </p:spPr>
          </p:pic>
          <p:pic>
            <p:nvPicPr>
              <p:cNvPr id="76" name="Immagine 75">
                <a:extLst>
                  <a:ext uri="{FF2B5EF4-FFF2-40B4-BE49-F238E27FC236}">
                    <a16:creationId xmlns:a16="http://schemas.microsoft.com/office/drawing/2014/main" id="{CBAEE3B5-223E-57F6-C1BA-7961628E2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8495" y="3907163"/>
                <a:ext cx="665438" cy="683515"/>
              </a:xfrm>
              <a:prstGeom prst="rect">
                <a:avLst/>
              </a:prstGeom>
            </p:spPr>
          </p:pic>
          <p:pic>
            <p:nvPicPr>
              <p:cNvPr id="78" name="Immagine 77">
                <a:extLst>
                  <a:ext uri="{FF2B5EF4-FFF2-40B4-BE49-F238E27FC236}">
                    <a16:creationId xmlns:a16="http://schemas.microsoft.com/office/drawing/2014/main" id="{EBFDE3EC-858F-5C0A-53E8-89415C077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4652" y="3582732"/>
                <a:ext cx="591766" cy="578804"/>
              </a:xfrm>
              <a:prstGeom prst="rect">
                <a:avLst/>
              </a:prstGeom>
            </p:spPr>
          </p:pic>
          <p:pic>
            <p:nvPicPr>
              <p:cNvPr id="80" name="Immagine 79">
                <a:extLst>
                  <a:ext uri="{FF2B5EF4-FFF2-40B4-BE49-F238E27FC236}">
                    <a16:creationId xmlns:a16="http://schemas.microsoft.com/office/drawing/2014/main" id="{5DBD0501-A50D-89F5-EE35-92D3E14FF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25891" y="4140065"/>
                <a:ext cx="215474" cy="221327"/>
              </a:xfrm>
              <a:prstGeom prst="rect">
                <a:avLst/>
              </a:prstGeom>
            </p:spPr>
          </p:pic>
        </p:grpSp>
      </p:grpSp>
      <p:pic>
        <p:nvPicPr>
          <p:cNvPr id="3" name="Immagine 2" descr="Immagine che contiene simbolo, logo, Elementi grafici, emblema&#10;&#10;Descrizione generata automaticamente">
            <a:extLst>
              <a:ext uri="{FF2B5EF4-FFF2-40B4-BE49-F238E27FC236}">
                <a16:creationId xmlns:a16="http://schemas.microsoft.com/office/drawing/2014/main" id="{4DD74C63-09BA-E7A7-D0E7-28D536713E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5561" y="3596576"/>
            <a:ext cx="393626" cy="448724"/>
          </a:xfrm>
          <a:prstGeom prst="rect">
            <a:avLst/>
          </a:prstGeom>
        </p:spPr>
      </p:pic>
      <p:pic>
        <p:nvPicPr>
          <p:cNvPr id="4" name="Immagine 3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EAA3BB18-CA00-0869-3265-D4C7330B03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5811" y="3581376"/>
            <a:ext cx="424387" cy="479123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simbolo&#10;&#10;Descrizione generata automaticamente">
            <a:extLst>
              <a:ext uri="{FF2B5EF4-FFF2-40B4-BE49-F238E27FC236}">
                <a16:creationId xmlns:a16="http://schemas.microsoft.com/office/drawing/2014/main" id="{FCA5AC4D-08B3-4EDE-BD2E-7FB13AC470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0610" y="3732114"/>
            <a:ext cx="836925" cy="250567"/>
          </a:xfrm>
          <a:prstGeom prst="rect">
            <a:avLst/>
          </a:prstGeom>
        </p:spPr>
      </p:pic>
      <p:pic>
        <p:nvPicPr>
          <p:cNvPr id="9" name="Immagine 8" descr="Immagine che contiene simbolo, logo, Elementi grafici, bianco&#10;&#10;Descrizione generata automaticamente">
            <a:extLst>
              <a:ext uri="{FF2B5EF4-FFF2-40B4-BE49-F238E27FC236}">
                <a16:creationId xmlns:a16="http://schemas.microsoft.com/office/drawing/2014/main" id="{A06806C8-7AD3-0E1D-AFB3-9B6D615546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6911" y="3993366"/>
            <a:ext cx="380637" cy="486414"/>
          </a:xfrm>
          <a:prstGeom prst="rect">
            <a:avLst/>
          </a:prstGeom>
        </p:spPr>
      </p:pic>
      <p:pic>
        <p:nvPicPr>
          <p:cNvPr id="12" name="Immagine 11" descr="Immagine che contiene simbolo, logo, Carattere, Elementi grafici&#10;&#10;Descrizione generata automaticamente">
            <a:extLst>
              <a:ext uri="{FF2B5EF4-FFF2-40B4-BE49-F238E27FC236}">
                <a16:creationId xmlns:a16="http://schemas.microsoft.com/office/drawing/2014/main" id="{F43F62B5-9245-FCE3-CF3E-7F97D87ED2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71501" y="4017246"/>
            <a:ext cx="364504" cy="4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215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ldarizziLayout">
    <a:dk1>
      <a:sysClr val="windowText" lastClr="000000"/>
    </a:dk1>
    <a:lt1>
      <a:sysClr val="window" lastClr="FFFFFF"/>
    </a:lt1>
    <a:dk2>
      <a:srgbClr val="3F3F3F"/>
    </a:dk2>
    <a:lt2>
      <a:srgbClr val="FFFFFF"/>
    </a:lt2>
    <a:accent1>
      <a:srgbClr val="D8D8D8"/>
    </a:accent1>
    <a:accent2>
      <a:srgbClr val="3F3F3F"/>
    </a:accent2>
    <a:accent3>
      <a:srgbClr val="C00000"/>
    </a:accent3>
    <a:accent4>
      <a:srgbClr val="B74F4F"/>
    </a:accent4>
    <a:accent5>
      <a:srgbClr val="BFBFBF"/>
    </a:accent5>
    <a:accent6>
      <a:srgbClr val="DD4343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aldarizziLayout">
    <a:dk1>
      <a:sysClr val="windowText" lastClr="000000"/>
    </a:dk1>
    <a:lt1>
      <a:sysClr val="window" lastClr="FFFFFF"/>
    </a:lt1>
    <a:dk2>
      <a:srgbClr val="3F3F3F"/>
    </a:dk2>
    <a:lt2>
      <a:srgbClr val="FFFFFF"/>
    </a:lt2>
    <a:accent1>
      <a:srgbClr val="D8D8D8"/>
    </a:accent1>
    <a:accent2>
      <a:srgbClr val="3F3F3F"/>
    </a:accent2>
    <a:accent3>
      <a:srgbClr val="C00000"/>
    </a:accent3>
    <a:accent4>
      <a:srgbClr val="B74F4F"/>
    </a:accent4>
    <a:accent5>
      <a:srgbClr val="BFBFBF"/>
    </a:accent5>
    <a:accent6>
      <a:srgbClr val="DD4343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aldarizziLayout">
    <a:dk1>
      <a:sysClr val="windowText" lastClr="000000"/>
    </a:dk1>
    <a:lt1>
      <a:sysClr val="window" lastClr="FFFFFF"/>
    </a:lt1>
    <a:dk2>
      <a:srgbClr val="3F3F3F"/>
    </a:dk2>
    <a:lt2>
      <a:srgbClr val="FFFFFF"/>
    </a:lt2>
    <a:accent1>
      <a:srgbClr val="D8D8D8"/>
    </a:accent1>
    <a:accent2>
      <a:srgbClr val="3F3F3F"/>
    </a:accent2>
    <a:accent3>
      <a:srgbClr val="C00000"/>
    </a:accent3>
    <a:accent4>
      <a:srgbClr val="B74F4F"/>
    </a:accent4>
    <a:accent5>
      <a:srgbClr val="BFBFBF"/>
    </a:accent5>
    <a:accent6>
      <a:srgbClr val="DD4343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MaldarizziLayout">
    <a:dk1>
      <a:sysClr val="windowText" lastClr="000000"/>
    </a:dk1>
    <a:lt1>
      <a:sysClr val="window" lastClr="FFFFFF"/>
    </a:lt1>
    <a:dk2>
      <a:srgbClr val="3F3F3F"/>
    </a:dk2>
    <a:lt2>
      <a:srgbClr val="FFFFFF"/>
    </a:lt2>
    <a:accent1>
      <a:srgbClr val="D8D8D8"/>
    </a:accent1>
    <a:accent2>
      <a:srgbClr val="3F3F3F"/>
    </a:accent2>
    <a:accent3>
      <a:srgbClr val="C00000"/>
    </a:accent3>
    <a:accent4>
      <a:srgbClr val="B74F4F"/>
    </a:accent4>
    <a:accent5>
      <a:srgbClr val="BFBFBF"/>
    </a:accent5>
    <a:accent6>
      <a:srgbClr val="DD4343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501751-14af-4a6e-ae10-960904de81df">
      <Terms xmlns="http://schemas.microsoft.com/office/infopath/2007/PartnerControls"/>
    </lcf76f155ced4ddcb4097134ff3c332f>
    <TaxCatchAll xmlns="fee00733-8033-4c5a-8d9c-e2630627e369" xsi:nil="true"/>
    <SharedWithUsers xmlns="fee00733-8033-4c5a-8d9c-e2630627e369">
      <UserInfo>
        <DisplayName>Sante Carlucci</DisplayName>
        <AccountId>26</AccountId>
        <AccountType/>
      </UserInfo>
      <UserInfo>
        <DisplayName>Giuseppe Papa</DisplayName>
        <AccountId>4621</AccountId>
        <AccountType/>
      </UserInfo>
      <UserInfo>
        <DisplayName>Luciana Maselli</DisplayName>
        <AccountId>4741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77A8B266C07A4E8C9F2C62F61CAB4E" ma:contentTypeVersion="18" ma:contentTypeDescription="Creare un nuovo documento." ma:contentTypeScope="" ma:versionID="fdb9db03e13b5a339c8c137b51d70986">
  <xsd:schema xmlns:xsd="http://www.w3.org/2001/XMLSchema" xmlns:xs="http://www.w3.org/2001/XMLSchema" xmlns:p="http://schemas.microsoft.com/office/2006/metadata/properties" xmlns:ns2="e5501751-14af-4a6e-ae10-960904de81df" xmlns:ns3="fee00733-8033-4c5a-8d9c-e2630627e369" targetNamespace="http://schemas.microsoft.com/office/2006/metadata/properties" ma:root="true" ma:fieldsID="3b8f4f75dcc69806dda25a361f4711b6" ns2:_="" ns3:_="">
    <xsd:import namespace="e5501751-14af-4a6e-ae10-960904de81df"/>
    <xsd:import namespace="fee00733-8033-4c5a-8d9c-e2630627e3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501751-14af-4a6e-ae10-960904de8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bd29a7f7-fdaf-4d91-91a4-d0cb291d0a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00733-8033-4c5a-8d9c-e2630627e36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303606-d9a5-4c13-aa61-9ded9a9aa388}" ma:internalName="TaxCatchAll" ma:showField="CatchAllData" ma:web="fee00733-8033-4c5a-8d9c-e2630627e3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FAC5B0-02DD-495E-BC33-02779A7557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EDF8F1-27BA-43FE-A074-F509DF511B3A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fee00733-8033-4c5a-8d9c-e2630627e369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5501751-14af-4a6e-ae10-960904de81df"/>
    <ds:schemaRef ds:uri="http://purl.org/dc/dcmitype/"/>
    <ds:schemaRef ds:uri="48dcb79e-2193-434a-bbef-6e19c75757af"/>
    <ds:schemaRef ds:uri="7b06dc1e-d289-4087-bf91-784e77ed3c25"/>
  </ds:schemaRefs>
</ds:datastoreItem>
</file>

<file path=customXml/itemProps3.xml><?xml version="1.0" encoding="utf-8"?>
<ds:datastoreItem xmlns:ds="http://schemas.openxmlformats.org/officeDocument/2006/customXml" ds:itemID="{8B07C6DD-B114-4419-B647-AEB0DEA9E7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501751-14af-4a6e-ae10-960904de81df"/>
    <ds:schemaRef ds:uri="fee00733-8033-4c5a-8d9c-e2630627e3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1725</Words>
  <Application>Microsoft Office PowerPoint</Application>
  <PresentationFormat>Widescreen</PresentationFormat>
  <Paragraphs>344</Paragraphs>
  <Slides>14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MALDARIZZI</vt:lpstr>
      <vt:lpstr>Open Sans</vt:lpstr>
      <vt:lpstr>Open Sans Condensed Condensed L</vt:lpstr>
      <vt:lpstr>Open Sans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Paolillo</dc:creator>
  <cp:lastModifiedBy>Simona Faccitondo</cp:lastModifiedBy>
  <cp:revision>74</cp:revision>
  <dcterms:created xsi:type="dcterms:W3CDTF">2022-01-18T12:05:16Z</dcterms:created>
  <dcterms:modified xsi:type="dcterms:W3CDTF">2024-10-08T13:40:18Z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0x0101008E77A8B266C07A4E8C9F2C62F61CAB4E</vt:lpwstr>
  </property>
  <property fmtid="{D5CDD505-2E9C-101B-9397-08002B2CF9AE}" pid="3" name="MediaServiceImageTags">
    <vt:lpwstr/>
  </property>
</Properties>
</file>